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773" r:id="rId4"/>
    <p:sldMasterId id="2147483775" r:id="rId5"/>
  </p:sldMasterIdLst>
  <p:notesMasterIdLst>
    <p:notesMasterId r:id="rId17"/>
  </p:notesMasterIdLst>
  <p:handoutMasterIdLst>
    <p:handoutMasterId r:id="rId18"/>
  </p:handoutMasterIdLst>
  <p:sldIdLst>
    <p:sldId id="286" r:id="rId6"/>
    <p:sldId id="290" r:id="rId7"/>
    <p:sldId id="291" r:id="rId8"/>
    <p:sldId id="293" r:id="rId9"/>
    <p:sldId id="296" r:id="rId10"/>
    <p:sldId id="294" r:id="rId11"/>
    <p:sldId id="295" r:id="rId12"/>
    <p:sldId id="297" r:id="rId13"/>
    <p:sldId id="299" r:id="rId14"/>
    <p:sldId id="298" r:id="rId15"/>
    <p:sldId id="280" r:id="rId1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 userDrawn="1">
          <p15:clr>
            <a:srgbClr val="A4A3A4"/>
          </p15:clr>
        </p15:guide>
        <p15:guide id="2" pos="220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2D83"/>
    <a:srgbClr val="003399"/>
    <a:srgbClr val="A42C79"/>
    <a:srgbClr val="923799"/>
    <a:srgbClr val="874789"/>
    <a:srgbClr val="1D4A73"/>
    <a:srgbClr val="C808A3"/>
    <a:srgbClr val="7B448C"/>
    <a:srgbClr val="11F337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56" autoAdjust="0"/>
    <p:restoredTop sz="93020" autoAdjust="0"/>
  </p:normalViewPr>
  <p:slideViewPr>
    <p:cSldViewPr snapToGrid="0">
      <p:cViewPr varScale="1">
        <p:scale>
          <a:sx n="76" d="100"/>
          <a:sy n="76" d="100"/>
        </p:scale>
        <p:origin x="108" y="3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1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-2646" y="-96"/>
      </p:cViewPr>
      <p:guideLst>
        <p:guide orient="horz" pos="2929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050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9" y="1"/>
            <a:ext cx="3037840" cy="4651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2771" name="Rectangle 2051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1" y="1"/>
            <a:ext cx="3037840" cy="4651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2772" name="Rectangle 2052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9" y="8831307"/>
            <a:ext cx="3037840" cy="465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2773" name="Rectangle 2053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1" y="8831307"/>
            <a:ext cx="3037840" cy="465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019C01E9-AAD8-4293-86A2-7C69C0B0F1F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8063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9" y="1"/>
            <a:ext cx="3037840" cy="4651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1" y="1"/>
            <a:ext cx="3037840" cy="4651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37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9788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37" y="4416454"/>
            <a:ext cx="5140960" cy="4183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9" y="8831307"/>
            <a:ext cx="3037840" cy="465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1" y="8831307"/>
            <a:ext cx="3037840" cy="465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85A61A8E-4F1A-47A9-8FC0-A2ABC7FF734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1225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A61A8E-4F1A-47A9-8FC0-A2ABC7FF734C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917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5760" y="1463040"/>
            <a:ext cx="8412480" cy="4937760"/>
          </a:xfrm>
        </p:spPr>
        <p:txBody>
          <a:bodyPr/>
          <a:lstStyle>
            <a:lvl1pPr marL="285750" marR="0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C2D83"/>
              </a:buClr>
              <a:buSzPct val="80000"/>
              <a:buFont typeface="Wingdings" pitchFamily="2" charset="2"/>
              <a:buChar char="n"/>
              <a:tabLst/>
              <a:defRPr>
                <a:solidFill>
                  <a:schemeClr val="tx1"/>
                </a:solidFill>
              </a:defRPr>
            </a:lvl1pPr>
            <a:lvl2pPr marL="688975" marR="0" indent="-282575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C2D83"/>
              </a:buClr>
              <a:buSzPct val="80000"/>
              <a:buFont typeface="Wingdings" pitchFamily="2" charset="2"/>
              <a:buChar char="n"/>
              <a:tabLst/>
              <a:defRPr>
                <a:solidFill>
                  <a:schemeClr val="tx1"/>
                </a:solidFill>
              </a:defRPr>
            </a:lvl2pPr>
            <a:lvl3pPr marL="1027113" marR="0" indent="-223838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C2D83"/>
              </a:buClr>
              <a:buSzPct val="80000"/>
              <a:buFont typeface="Wingdings" pitchFamily="2" charset="2"/>
              <a:buChar char="n"/>
              <a:tabLst/>
              <a:defRPr>
                <a:solidFill>
                  <a:schemeClr val="tx1"/>
                </a:solidFill>
              </a:defRPr>
            </a:lvl3pPr>
            <a:lvl4pPr marL="1600200" marR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tabLst/>
              <a:defRPr>
                <a:solidFill>
                  <a:schemeClr val="tx1"/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C2D83"/>
              </a:buClr>
              <a:buSzPct val="80000"/>
              <a:buFont typeface="Wingdings" pitchFamily="2" charset="2"/>
              <a:buChar char="n"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Click to edit Master text styles</a:t>
            </a:r>
          </a:p>
          <a:p>
            <a:pPr marL="688975" marR="0" lvl="1" indent="-282575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C2D83"/>
              </a:buClr>
              <a:buSzPct val="80000"/>
              <a:buFont typeface="Wingdings" pitchFamily="2" charset="2"/>
              <a:buChar char="n"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Second level</a:t>
            </a:r>
          </a:p>
          <a:p>
            <a:pPr marL="1027113" marR="0" lvl="2" indent="-223838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C2D83"/>
              </a:buClr>
              <a:buSzPct val="80000"/>
              <a:buFont typeface="Wingdings" pitchFamily="2" charset="2"/>
              <a:buChar char="n"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Third level</a:t>
            </a:r>
          </a:p>
          <a:p>
            <a:pPr marL="1600200" marR="0" lvl="3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Fourth level</a:t>
            </a: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828800" y="182880"/>
            <a:ext cx="7040880" cy="1097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551333" y="6521450"/>
            <a:ext cx="592667" cy="336550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D7580031-58D8-4E1D-BF97-18519902E6F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25676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828800" y="182880"/>
            <a:ext cx="7040880" cy="1097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551333" y="6521450"/>
            <a:ext cx="592667" cy="336550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D7580031-58D8-4E1D-BF97-18519902E6F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4552950" y="1428335"/>
            <a:ext cx="38100" cy="5029200"/>
          </a:xfrm>
          <a:prstGeom prst="line">
            <a:avLst/>
          </a:prstGeom>
          <a:solidFill>
            <a:srgbClr val="0C2D83"/>
          </a:solidFill>
          <a:ln w="50800" cap="flat" cmpd="sng" algn="ctr">
            <a:solidFill>
              <a:srgbClr val="0C2D8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Straight Connector 5"/>
          <p:cNvCxnSpPr/>
          <p:nvPr userDrawn="1"/>
        </p:nvCxnSpPr>
        <p:spPr bwMode="auto">
          <a:xfrm>
            <a:off x="457200" y="3886194"/>
            <a:ext cx="8239539" cy="0"/>
          </a:xfrm>
          <a:prstGeom prst="line">
            <a:avLst/>
          </a:prstGeom>
          <a:solidFill>
            <a:srgbClr val="0C2D83"/>
          </a:solidFill>
          <a:ln w="50800" cap="flat" cmpd="sng" algn="ctr">
            <a:solidFill>
              <a:srgbClr val="0C2D8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AutoShape 2"/>
          <p:cNvSpPr>
            <a:spLocks noChangeArrowheads="1"/>
          </p:cNvSpPr>
          <p:nvPr userDrawn="1"/>
        </p:nvSpPr>
        <p:spPr bwMode="auto">
          <a:xfrm>
            <a:off x="240632" y="1388548"/>
            <a:ext cx="4331368" cy="342900"/>
          </a:xfrm>
          <a:prstGeom prst="bevel">
            <a:avLst>
              <a:gd name="adj" fmla="val 12500"/>
            </a:avLst>
          </a:prstGeom>
          <a:solidFill>
            <a:srgbClr val="0C2D83"/>
          </a:solidFill>
          <a:ln w="12700">
            <a:solidFill>
              <a:srgbClr val="0C2D83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r>
              <a:rPr lang="en-US" sz="1600" b="1" dirty="0">
                <a:solidFill>
                  <a:srgbClr val="FFFF00"/>
                </a:solidFill>
              </a:rPr>
              <a:t>Guidance</a:t>
            </a:r>
          </a:p>
        </p:txBody>
      </p:sp>
      <p:sp>
        <p:nvSpPr>
          <p:cNvPr id="8" name="AutoShape 2"/>
          <p:cNvSpPr>
            <a:spLocks noChangeArrowheads="1"/>
          </p:cNvSpPr>
          <p:nvPr userDrawn="1"/>
        </p:nvSpPr>
        <p:spPr bwMode="auto">
          <a:xfrm>
            <a:off x="4552951" y="1388548"/>
            <a:ext cx="4369668" cy="342900"/>
          </a:xfrm>
          <a:prstGeom prst="bevel">
            <a:avLst>
              <a:gd name="adj" fmla="val 12500"/>
            </a:avLst>
          </a:prstGeom>
          <a:solidFill>
            <a:srgbClr val="0C2D83"/>
          </a:solidFill>
          <a:ln w="12700">
            <a:solidFill>
              <a:srgbClr val="0C2D83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r>
              <a:rPr lang="en-US" sz="1600" b="1" dirty="0">
                <a:solidFill>
                  <a:srgbClr val="FFFF00"/>
                </a:solidFill>
              </a:rPr>
              <a:t>Purpose</a:t>
            </a:r>
          </a:p>
        </p:txBody>
      </p:sp>
      <p:sp>
        <p:nvSpPr>
          <p:cNvPr id="9" name="AutoShape 2"/>
          <p:cNvSpPr>
            <a:spLocks noChangeArrowheads="1"/>
          </p:cNvSpPr>
          <p:nvPr userDrawn="1"/>
        </p:nvSpPr>
        <p:spPr bwMode="auto">
          <a:xfrm>
            <a:off x="240632" y="3920172"/>
            <a:ext cx="4331367" cy="342900"/>
          </a:xfrm>
          <a:prstGeom prst="bevel">
            <a:avLst>
              <a:gd name="adj" fmla="val 12500"/>
            </a:avLst>
          </a:prstGeom>
          <a:solidFill>
            <a:srgbClr val="0C2D83"/>
          </a:solidFill>
          <a:ln w="12700">
            <a:solidFill>
              <a:srgbClr val="0C2D83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r>
              <a:rPr lang="en-US" sz="1600" b="1" dirty="0">
                <a:solidFill>
                  <a:srgbClr val="FFFF00"/>
                </a:solidFill>
              </a:rPr>
              <a:t>Process</a:t>
            </a:r>
          </a:p>
        </p:txBody>
      </p:sp>
      <p:sp>
        <p:nvSpPr>
          <p:cNvPr id="11" name="Rectangle 10"/>
          <p:cNvSpPr/>
          <p:nvPr userDrawn="1"/>
        </p:nvSpPr>
        <p:spPr bwMode="auto">
          <a:xfrm>
            <a:off x="250257" y="1725613"/>
            <a:ext cx="4319556" cy="2194559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800" dirty="0"/>
              <a:t>Bullets Arial 18</a:t>
            </a:r>
          </a:p>
          <a:p>
            <a:pPr marL="339725" lvl="1" indent="-171450">
              <a:buFont typeface="Arial" panose="020B0604020202020204" pitchFamily="34" charset="0"/>
              <a:buChar char="•"/>
            </a:pPr>
            <a:r>
              <a:rPr lang="en-US" sz="1600" dirty="0"/>
              <a:t>Sub Bullets Arial16</a:t>
            </a:r>
          </a:p>
        </p:txBody>
      </p:sp>
      <p:sp>
        <p:nvSpPr>
          <p:cNvPr id="12" name="Rectangle 11"/>
          <p:cNvSpPr/>
          <p:nvPr userDrawn="1"/>
        </p:nvSpPr>
        <p:spPr bwMode="auto">
          <a:xfrm>
            <a:off x="250257" y="4263072"/>
            <a:ext cx="4309931" cy="2247489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800" dirty="0"/>
              <a:t>Bullets</a:t>
            </a:r>
          </a:p>
          <a:p>
            <a:pPr marL="339725" indent="-171450">
              <a:buFont typeface="Arial" panose="020B0604020202020204" pitchFamily="34" charset="0"/>
              <a:buChar char="•"/>
            </a:pPr>
            <a:endParaRPr lang="en-US" sz="1800" dirty="0"/>
          </a:p>
        </p:txBody>
      </p:sp>
      <p:sp>
        <p:nvSpPr>
          <p:cNvPr id="13" name="Rectangle 12"/>
          <p:cNvSpPr/>
          <p:nvPr userDrawn="1"/>
        </p:nvSpPr>
        <p:spPr bwMode="auto">
          <a:xfrm>
            <a:off x="4572106" y="1725612"/>
            <a:ext cx="4341094" cy="219456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800" dirty="0"/>
              <a:t>Bullets</a:t>
            </a:r>
          </a:p>
          <a:p>
            <a:pPr marL="347663" indent="-171450">
              <a:buFont typeface="Arial" panose="020B0604020202020204" pitchFamily="34" charset="0"/>
              <a:buChar char="•"/>
            </a:pPr>
            <a:endParaRPr lang="en-US" sz="1800" dirty="0"/>
          </a:p>
        </p:txBody>
      </p:sp>
      <p:sp>
        <p:nvSpPr>
          <p:cNvPr id="14" name="Rectangle 13"/>
          <p:cNvSpPr/>
          <p:nvPr userDrawn="1"/>
        </p:nvSpPr>
        <p:spPr bwMode="auto">
          <a:xfrm>
            <a:off x="4560188" y="4263072"/>
            <a:ext cx="4353011" cy="2247491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800" dirty="0"/>
              <a:t>Bullets</a:t>
            </a:r>
          </a:p>
          <a:p>
            <a:pPr marL="339725" indent="-171450">
              <a:buFont typeface="Arial" panose="020B0604020202020204" pitchFamily="34" charset="0"/>
              <a:buChar char="•"/>
            </a:pPr>
            <a:endParaRPr lang="en-US" sz="1800" dirty="0"/>
          </a:p>
        </p:txBody>
      </p:sp>
      <p:sp>
        <p:nvSpPr>
          <p:cNvPr id="15" name="AutoShape 2"/>
          <p:cNvSpPr>
            <a:spLocks noChangeArrowheads="1"/>
          </p:cNvSpPr>
          <p:nvPr userDrawn="1"/>
        </p:nvSpPr>
        <p:spPr bwMode="auto">
          <a:xfrm>
            <a:off x="4551859" y="3920172"/>
            <a:ext cx="4369668" cy="342900"/>
          </a:xfrm>
          <a:prstGeom prst="bevel">
            <a:avLst>
              <a:gd name="adj" fmla="val 12500"/>
            </a:avLst>
          </a:prstGeom>
          <a:solidFill>
            <a:srgbClr val="0C2D83"/>
          </a:solidFill>
          <a:ln w="12700">
            <a:solidFill>
              <a:srgbClr val="0C2D83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r>
              <a:rPr lang="en-US" sz="1600" b="1" dirty="0">
                <a:solidFill>
                  <a:srgbClr val="FFFF00"/>
                </a:solidFill>
              </a:rPr>
              <a:t>Current </a:t>
            </a:r>
            <a:r>
              <a:rPr lang="en-US" sz="1600" b="1" dirty="0" err="1">
                <a:solidFill>
                  <a:srgbClr val="FFFF00"/>
                </a:solidFill>
              </a:rPr>
              <a:t>Sr</a:t>
            </a:r>
            <a:r>
              <a:rPr lang="en-US" sz="1600" b="1" dirty="0">
                <a:solidFill>
                  <a:srgbClr val="FFFF00"/>
                </a:solidFill>
              </a:rPr>
              <a:t> Leader Intent</a:t>
            </a:r>
          </a:p>
        </p:txBody>
      </p:sp>
    </p:spTree>
    <p:extLst>
      <p:ext uri="{BB962C8B-B14F-4D97-AF65-F5344CB8AC3E}">
        <p14:creationId xmlns:p14="http://schemas.microsoft.com/office/powerpoint/2010/main" val="1209738599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5760" y="1463040"/>
            <a:ext cx="8412480" cy="4937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828800" y="182880"/>
            <a:ext cx="7040880" cy="1097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21348" name="Line 4"/>
          <p:cNvSpPr>
            <a:spLocks noChangeShapeType="1"/>
          </p:cNvSpPr>
          <p:nvPr/>
        </p:nvSpPr>
        <p:spPr bwMode="auto">
          <a:xfrm>
            <a:off x="382588" y="64516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dirty="0"/>
          </a:p>
        </p:txBody>
      </p:sp>
      <p:sp>
        <p:nvSpPr>
          <p:cNvPr id="8121349" name="Line 5"/>
          <p:cNvSpPr>
            <a:spLocks noChangeShapeType="1"/>
          </p:cNvSpPr>
          <p:nvPr/>
        </p:nvSpPr>
        <p:spPr bwMode="auto">
          <a:xfrm>
            <a:off x="384175" y="141605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dirty="0"/>
          </a:p>
        </p:txBody>
      </p:sp>
      <p:sp>
        <p:nvSpPr>
          <p:cNvPr id="8121351" name="Text Box 7"/>
          <p:cNvSpPr txBox="1">
            <a:spLocks noChangeArrowheads="1"/>
          </p:cNvSpPr>
          <p:nvPr/>
        </p:nvSpPr>
        <p:spPr bwMode="auto">
          <a:xfrm>
            <a:off x="1296988" y="6521455"/>
            <a:ext cx="65532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b="1" i="1" dirty="0">
                <a:latin typeface="Century Schoolbook" pitchFamily="18" charset="0"/>
              </a:rPr>
              <a:t>I n t e g r i t y  -  S e r v i c e  -  E x c e l l e n c e</a:t>
            </a:r>
          </a:p>
        </p:txBody>
      </p:sp>
      <p:sp>
        <p:nvSpPr>
          <p:cNvPr id="8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551333" y="6521450"/>
            <a:ext cx="592667" cy="336550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D7580031-58D8-4E1D-BF97-18519902E6F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3275" y="152400"/>
            <a:ext cx="981865" cy="11990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</p:sldLayoutIdLst>
  <p:transition spd="med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charset="0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8975" indent="-282575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027113" indent="-223838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18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6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5760" y="1463040"/>
            <a:ext cx="8412480" cy="4937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828800" y="182880"/>
            <a:ext cx="7040880" cy="1097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21348" name="Line 4"/>
          <p:cNvSpPr>
            <a:spLocks noChangeShapeType="1"/>
          </p:cNvSpPr>
          <p:nvPr/>
        </p:nvSpPr>
        <p:spPr bwMode="auto">
          <a:xfrm>
            <a:off x="382588" y="64516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dirty="0"/>
          </a:p>
        </p:txBody>
      </p:sp>
      <p:sp>
        <p:nvSpPr>
          <p:cNvPr id="8121349" name="Line 5"/>
          <p:cNvSpPr>
            <a:spLocks noChangeShapeType="1"/>
          </p:cNvSpPr>
          <p:nvPr/>
        </p:nvSpPr>
        <p:spPr bwMode="auto">
          <a:xfrm>
            <a:off x="384175" y="141605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dirty="0"/>
          </a:p>
        </p:txBody>
      </p:sp>
      <p:sp>
        <p:nvSpPr>
          <p:cNvPr id="8121351" name="Text Box 7"/>
          <p:cNvSpPr txBox="1">
            <a:spLocks noChangeArrowheads="1"/>
          </p:cNvSpPr>
          <p:nvPr/>
        </p:nvSpPr>
        <p:spPr bwMode="auto">
          <a:xfrm>
            <a:off x="1296988" y="6521455"/>
            <a:ext cx="65532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b="1" i="1" dirty="0">
                <a:latin typeface="Century Schoolbook" pitchFamily="18" charset="0"/>
              </a:rPr>
              <a:t>I n t e g r i t y  -  S e r v i c e  -  E x c e l l e n c e</a:t>
            </a:r>
          </a:p>
        </p:txBody>
      </p:sp>
      <p:sp>
        <p:nvSpPr>
          <p:cNvPr id="8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551333" y="6521450"/>
            <a:ext cx="592667" cy="336550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D7580031-58D8-4E1D-BF97-18519902E6F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3275" y="152400"/>
            <a:ext cx="981865" cy="11990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6483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</p:sldLayoutIdLst>
  <p:transition spd="med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charset="0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8975" indent="-282575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027113" indent="-223838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18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6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4"/>
          <p:cNvSpPr>
            <a:spLocks noChangeShapeType="1"/>
          </p:cNvSpPr>
          <p:nvPr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5" name="Text Box 27"/>
          <p:cNvSpPr txBox="1">
            <a:spLocks noChangeArrowheads="1"/>
          </p:cNvSpPr>
          <p:nvPr/>
        </p:nvSpPr>
        <p:spPr bwMode="auto">
          <a:xfrm>
            <a:off x="2584450" y="422849"/>
            <a:ext cx="6178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sz="3600" b="1" i="1" dirty="0">
                <a:solidFill>
                  <a:srgbClr val="000000"/>
                </a:solidFill>
              </a:rPr>
              <a:t>HQ U.S. Air Force Academy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5692186" y="4824413"/>
            <a:ext cx="3083514" cy="1489075"/>
          </a:xfrm>
        </p:spPr>
        <p:txBody>
          <a:bodyPr anchor="ctr"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endParaRPr lang="en-US" dirty="0"/>
          </a:p>
        </p:txBody>
      </p:sp>
      <p:sp>
        <p:nvSpPr>
          <p:cNvPr id="8" name="Rectangle 13"/>
          <p:cNvSpPr txBox="1">
            <a:spLocks noChangeArrowheads="1"/>
          </p:cNvSpPr>
          <p:nvPr/>
        </p:nvSpPr>
        <p:spPr bwMode="auto">
          <a:xfrm>
            <a:off x="4764505" y="2287588"/>
            <a:ext cx="4011195" cy="2281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C2D8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9pPr>
          </a:lstStyle>
          <a:p>
            <a:pPr algn="ctr"/>
            <a:r>
              <a:rPr lang="en-US" sz="3800" kern="0" dirty="0">
                <a:effectLst/>
              </a:rPr>
              <a:t>Mortuary Affairs</a:t>
            </a:r>
          </a:p>
          <a:p>
            <a:pPr algn="ctr"/>
            <a:r>
              <a:rPr lang="en-US" sz="3800" kern="0" dirty="0">
                <a:effectLst/>
              </a:rPr>
              <a:t>Janet Edwards</a:t>
            </a:r>
          </a:p>
        </p:txBody>
      </p:sp>
      <p:sp>
        <p:nvSpPr>
          <p:cNvPr id="6" name="Slide Number Placeholder 21"/>
          <p:cNvSpPr txBox="1">
            <a:spLocks/>
          </p:cNvSpPr>
          <p:nvPr/>
        </p:nvSpPr>
        <p:spPr>
          <a:xfrm>
            <a:off x="8551333" y="6521450"/>
            <a:ext cx="592667" cy="3365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D7580031-58D8-4E1D-BF97-18519902E6F9}" type="slidenum">
              <a:rPr lang="en-US" smtClean="0"/>
              <a:pPr algn="ctr">
                <a:defRPr/>
              </a:pPr>
              <a:t>1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976" y="2031918"/>
            <a:ext cx="3153032" cy="3850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9133453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No cost for USAFA services</a:t>
            </a:r>
          </a:p>
          <a:p>
            <a:pPr lvl="1"/>
            <a:r>
              <a:rPr lang="en-US" dirty="0"/>
              <a:t>Plot (or niche)</a:t>
            </a:r>
          </a:p>
          <a:p>
            <a:pPr lvl="1"/>
            <a:r>
              <a:rPr lang="en-US" dirty="0"/>
              <a:t>Outer burial container</a:t>
            </a:r>
          </a:p>
          <a:p>
            <a:pPr lvl="1"/>
            <a:r>
              <a:rPr lang="en-US" dirty="0"/>
              <a:t>Opening/closing of grave</a:t>
            </a:r>
          </a:p>
          <a:p>
            <a:pPr lvl="1"/>
            <a:r>
              <a:rPr lang="en-US" dirty="0"/>
              <a:t>Permanent grave marker</a:t>
            </a:r>
          </a:p>
          <a:p>
            <a:pPr lvl="2"/>
            <a:r>
              <a:rPr lang="en-US" dirty="0"/>
              <a:t>Granite base</a:t>
            </a:r>
          </a:p>
          <a:p>
            <a:pPr lvl="1"/>
            <a:r>
              <a:rPr lang="en-US" dirty="0"/>
              <a:t>Vase</a:t>
            </a:r>
          </a:p>
          <a:p>
            <a:r>
              <a:rPr lang="en-US" dirty="0"/>
              <a:t>Flyover</a:t>
            </a:r>
          </a:p>
          <a:p>
            <a:pPr lvl="1"/>
            <a:r>
              <a:rPr lang="en-US" dirty="0"/>
              <a:t>Exception To Policy (ETP) process</a:t>
            </a:r>
          </a:p>
          <a:p>
            <a:pPr lvl="2"/>
            <a:r>
              <a:rPr lang="en-US" dirty="0"/>
              <a:t>Letter of request, DD 214, biography</a:t>
            </a:r>
          </a:p>
          <a:p>
            <a:pPr lvl="2"/>
            <a:r>
              <a:rPr lang="en-US" dirty="0"/>
              <a:t>No less than 5 business days to process</a:t>
            </a:r>
          </a:p>
          <a:p>
            <a:pPr lvl="1"/>
            <a:r>
              <a:rPr lang="en-US" dirty="0"/>
              <a:t>AF assets</a:t>
            </a:r>
          </a:p>
          <a:p>
            <a:pPr lvl="1"/>
            <a:r>
              <a:rPr lang="en-US" dirty="0"/>
              <a:t>Private aircraft (civilian)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28800" y="182880"/>
            <a:ext cx="7040880" cy="1097280"/>
          </a:xfrm>
        </p:spPr>
        <p:txBody>
          <a:bodyPr/>
          <a:lstStyle/>
          <a:p>
            <a:r>
              <a:rPr lang="en-US" dirty="0"/>
              <a:t>Miscellaneous</a:t>
            </a:r>
          </a:p>
        </p:txBody>
      </p:sp>
      <p:sp>
        <p:nvSpPr>
          <p:cNvPr id="4" name="Slide Number Placeholder 21"/>
          <p:cNvSpPr txBox="1">
            <a:spLocks/>
          </p:cNvSpPr>
          <p:nvPr/>
        </p:nvSpPr>
        <p:spPr>
          <a:xfrm>
            <a:off x="8551333" y="6521450"/>
            <a:ext cx="592667" cy="3365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D7580031-58D8-4E1D-BF97-18519902E6F9}" type="slidenum">
              <a:rPr lang="en-US" smtClean="0"/>
              <a:pPr algn="ctr"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38571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21"/>
          <p:cNvSpPr txBox="1">
            <a:spLocks/>
          </p:cNvSpPr>
          <p:nvPr/>
        </p:nvSpPr>
        <p:spPr>
          <a:xfrm>
            <a:off x="8551333" y="6521450"/>
            <a:ext cx="592667" cy="3365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D7580031-58D8-4E1D-BF97-18519902E6F9}" type="slidenum">
              <a:rPr lang="en-US" smtClean="0"/>
              <a:pPr algn="ctr">
                <a:defRPr/>
              </a:pPr>
              <a:t>11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935" y="1466310"/>
            <a:ext cx="4048125" cy="494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3626453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Only active cemetery in the Air Force</a:t>
            </a:r>
          </a:p>
          <a:p>
            <a:r>
              <a:rPr lang="en-US" dirty="0"/>
              <a:t>Pre-need website http://www.usafa.af.mil/Units/Mission-Support-Group/Force-Support-Squadron/Mortuary-Affairs/</a:t>
            </a:r>
          </a:p>
          <a:p>
            <a:r>
              <a:rPr lang="en-US" dirty="0"/>
              <a:t>Funerals conducted Monday-Friday, 9:00 am – 2:00 pm</a:t>
            </a:r>
          </a:p>
          <a:p>
            <a:pPr lvl="1"/>
            <a:r>
              <a:rPr lang="en-US" dirty="0"/>
              <a:t>Excludes weekends and federal holidays</a:t>
            </a:r>
          </a:p>
          <a:p>
            <a:r>
              <a:rPr lang="en-US" dirty="0"/>
              <a:t>Mortuary Officer is first point of contact</a:t>
            </a:r>
          </a:p>
          <a:p>
            <a:pPr lvl="1"/>
            <a:r>
              <a:rPr lang="en-US" dirty="0"/>
              <a:t>(719</a:t>
            </a:r>
            <a:r>
              <a:rPr lang="en-US"/>
              <a:t>) 333-3323</a:t>
            </a:r>
            <a:endParaRPr lang="en-US" dirty="0"/>
          </a:p>
          <a:p>
            <a:pPr lvl="1"/>
            <a:r>
              <a:rPr lang="en-US" dirty="0"/>
              <a:t>Located in the Community Center, upper level</a:t>
            </a:r>
          </a:p>
          <a:p>
            <a:pPr marL="406400" lvl="1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28800" y="182880"/>
            <a:ext cx="7040880" cy="1097280"/>
          </a:xfrm>
        </p:spPr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4" name="Slide Number Placeholder 21"/>
          <p:cNvSpPr txBox="1">
            <a:spLocks/>
          </p:cNvSpPr>
          <p:nvPr/>
        </p:nvSpPr>
        <p:spPr>
          <a:xfrm>
            <a:off x="8551333" y="6521450"/>
            <a:ext cx="592667" cy="3365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D7580031-58D8-4E1D-BF97-18519902E6F9}" type="slidenum">
              <a:rPr lang="en-US" smtClean="0"/>
              <a:pPr algn="ctr"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48484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Cadet Chapel</a:t>
            </a:r>
          </a:p>
          <a:p>
            <a:pPr lvl="1"/>
            <a:r>
              <a:rPr lang="en-US" dirty="0"/>
              <a:t>Catholic, Protestant, Jewish</a:t>
            </a:r>
          </a:p>
          <a:p>
            <a:pPr lvl="1"/>
            <a:r>
              <a:rPr lang="en-US" dirty="0"/>
              <a:t>Closed September 2019 – 2027 (approximately)</a:t>
            </a:r>
          </a:p>
          <a:p>
            <a:r>
              <a:rPr lang="en-US" dirty="0"/>
              <a:t>USAFA Cemetery</a:t>
            </a:r>
          </a:p>
          <a:p>
            <a:r>
              <a:rPr lang="en-US" dirty="0"/>
              <a:t>Memorial Pavilion</a:t>
            </a:r>
          </a:p>
          <a:p>
            <a:r>
              <a:rPr lang="en-US" dirty="0"/>
              <a:t>Columbarium</a:t>
            </a:r>
          </a:p>
          <a:p>
            <a:r>
              <a:rPr lang="en-US" dirty="0"/>
              <a:t>Community Chapel</a:t>
            </a:r>
          </a:p>
          <a:p>
            <a:pPr lvl="1"/>
            <a:r>
              <a:rPr lang="en-US" dirty="0"/>
              <a:t>Requires DoD ID card or Entry Authorization List (EAL) if security increases</a:t>
            </a:r>
          </a:p>
          <a:p>
            <a:pPr lvl="1"/>
            <a:r>
              <a:rPr lang="en-US" dirty="0"/>
              <a:t>Access through North or South Gate for non-DoD ID card holders with a valid driver’s license or passport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28800" y="182880"/>
            <a:ext cx="7040880" cy="1097280"/>
          </a:xfrm>
        </p:spPr>
        <p:txBody>
          <a:bodyPr/>
          <a:lstStyle/>
          <a:p>
            <a:r>
              <a:rPr lang="en-US" dirty="0"/>
              <a:t>Funeral Locations</a:t>
            </a:r>
          </a:p>
        </p:txBody>
      </p:sp>
      <p:sp>
        <p:nvSpPr>
          <p:cNvPr id="4" name="Slide Number Placeholder 21"/>
          <p:cNvSpPr txBox="1">
            <a:spLocks/>
          </p:cNvSpPr>
          <p:nvPr/>
        </p:nvSpPr>
        <p:spPr>
          <a:xfrm>
            <a:off x="8551333" y="6521450"/>
            <a:ext cx="592667" cy="3365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D7580031-58D8-4E1D-BF97-18519902E6F9}" type="slidenum">
              <a:rPr lang="en-US" smtClean="0"/>
              <a:pPr algn="ctr"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7890822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Outer burial container provided at no cost</a:t>
            </a:r>
          </a:p>
          <a:p>
            <a:r>
              <a:rPr lang="en-US" dirty="0"/>
              <a:t>Local funeral home (out of state deaths)</a:t>
            </a:r>
          </a:p>
          <a:p>
            <a:pPr lvl="1"/>
            <a:r>
              <a:rPr lang="en-US" dirty="0"/>
              <a:t>Prepare, casket, ship to Denver</a:t>
            </a:r>
          </a:p>
          <a:p>
            <a:pPr lvl="1"/>
            <a:r>
              <a:rPr lang="en-US" dirty="0"/>
              <a:t>Provide flag that drapes casket</a:t>
            </a:r>
          </a:p>
          <a:p>
            <a:r>
              <a:rPr lang="en-US" dirty="0"/>
              <a:t>Receiving funeral home</a:t>
            </a:r>
          </a:p>
          <a:p>
            <a:pPr lvl="1"/>
            <a:r>
              <a:rPr lang="en-US" dirty="0"/>
              <a:t>Pick up remains at airport</a:t>
            </a:r>
          </a:p>
          <a:p>
            <a:pPr lvl="1"/>
            <a:r>
              <a:rPr lang="en-US" dirty="0"/>
              <a:t>Transport to Colorado Springs</a:t>
            </a:r>
          </a:p>
          <a:p>
            <a:pPr lvl="1"/>
            <a:r>
              <a:rPr lang="en-US" dirty="0"/>
              <a:t>Transport to USAFA</a:t>
            </a:r>
          </a:p>
          <a:p>
            <a:r>
              <a:rPr lang="en-US" dirty="0"/>
              <a:t>May watch lowering of casket</a:t>
            </a:r>
          </a:p>
          <a:p>
            <a:pPr lvl="1"/>
            <a:r>
              <a:rPr lang="en-US" dirty="0"/>
              <a:t>Plot is selected at the time of need</a:t>
            </a:r>
          </a:p>
          <a:p>
            <a:r>
              <a:rPr lang="en-US" dirty="0"/>
              <a:t>Piggy back burial</a:t>
            </a:r>
          </a:p>
          <a:p>
            <a:pPr lvl="1"/>
            <a:r>
              <a:rPr lang="en-US" dirty="0"/>
              <a:t>No more than 3 per plot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28800" y="182880"/>
            <a:ext cx="7040880" cy="1097280"/>
          </a:xfrm>
        </p:spPr>
        <p:txBody>
          <a:bodyPr/>
          <a:lstStyle/>
          <a:p>
            <a:r>
              <a:rPr lang="en-US" dirty="0"/>
              <a:t>Casketed Remains</a:t>
            </a:r>
          </a:p>
        </p:txBody>
      </p:sp>
      <p:sp>
        <p:nvSpPr>
          <p:cNvPr id="4" name="Slide Number Placeholder 21"/>
          <p:cNvSpPr txBox="1">
            <a:spLocks/>
          </p:cNvSpPr>
          <p:nvPr/>
        </p:nvSpPr>
        <p:spPr>
          <a:xfrm>
            <a:off x="8551333" y="6521450"/>
            <a:ext cx="592667" cy="3365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D7580031-58D8-4E1D-BF97-18519902E6F9}" type="slidenum">
              <a:rPr lang="en-US" smtClean="0"/>
              <a:pPr algn="ctr"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528076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Local funeral home (out of state)</a:t>
            </a:r>
          </a:p>
          <a:p>
            <a:pPr lvl="1"/>
            <a:r>
              <a:rPr lang="en-US" dirty="0"/>
              <a:t>Pick up remains from place of death</a:t>
            </a:r>
          </a:p>
          <a:p>
            <a:pPr lvl="1"/>
            <a:r>
              <a:rPr lang="en-US" dirty="0"/>
              <a:t>Prepare cremation permit and death certificate</a:t>
            </a:r>
          </a:p>
          <a:p>
            <a:pPr lvl="1"/>
            <a:r>
              <a:rPr lang="en-US" dirty="0"/>
              <a:t>Cremation</a:t>
            </a:r>
          </a:p>
          <a:p>
            <a:pPr lvl="1"/>
            <a:r>
              <a:rPr lang="en-US" dirty="0"/>
              <a:t>Provide flag</a:t>
            </a:r>
          </a:p>
          <a:p>
            <a:pPr lvl="1"/>
            <a:r>
              <a:rPr lang="en-US" dirty="0"/>
              <a:t>Mail urn and flag to USAFA Mortuary Affairs or</a:t>
            </a:r>
          </a:p>
          <a:p>
            <a:pPr lvl="1"/>
            <a:r>
              <a:rPr lang="en-US" dirty="0"/>
              <a:t>Family may hand carry to USAFA</a:t>
            </a:r>
          </a:p>
          <a:p>
            <a:r>
              <a:rPr lang="en-US" dirty="0"/>
              <a:t>Receiving funeral home not needed</a:t>
            </a:r>
          </a:p>
          <a:p>
            <a:r>
              <a:rPr lang="en-US" dirty="0"/>
              <a:t>May place urn in ground</a:t>
            </a:r>
          </a:p>
          <a:p>
            <a:pPr lvl="1"/>
            <a:r>
              <a:rPr lang="en-US" dirty="0"/>
              <a:t>Plot is selected at time of need</a:t>
            </a:r>
          </a:p>
          <a:p>
            <a:r>
              <a:rPr lang="en-US" dirty="0"/>
              <a:t>Direct (or simple) vs traditional cremation</a:t>
            </a:r>
          </a:p>
          <a:p>
            <a:pPr lvl="1"/>
            <a:r>
              <a:rPr lang="en-US" dirty="0"/>
              <a:t>Cost &amp; services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28800" y="182880"/>
            <a:ext cx="7040880" cy="1097280"/>
          </a:xfrm>
        </p:spPr>
        <p:txBody>
          <a:bodyPr/>
          <a:lstStyle/>
          <a:p>
            <a:r>
              <a:rPr lang="en-US" dirty="0"/>
              <a:t>Cremated Remains </a:t>
            </a:r>
          </a:p>
        </p:txBody>
      </p:sp>
      <p:sp>
        <p:nvSpPr>
          <p:cNvPr id="4" name="Slide Number Placeholder 21"/>
          <p:cNvSpPr txBox="1">
            <a:spLocks/>
          </p:cNvSpPr>
          <p:nvPr/>
        </p:nvSpPr>
        <p:spPr>
          <a:xfrm>
            <a:off x="8551333" y="6521450"/>
            <a:ext cx="592667" cy="3365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D7580031-58D8-4E1D-BF97-18519902E6F9}" type="slidenum">
              <a:rPr lang="en-US" smtClean="0"/>
              <a:pPr algn="ctr"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74420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Outer burial container provided by USAFA at no cost (ground burial)</a:t>
            </a:r>
          </a:p>
          <a:p>
            <a:pPr lvl="1"/>
            <a:r>
              <a:rPr lang="en-US" dirty="0"/>
              <a:t>Inside dimensions – 14 </a:t>
            </a:r>
            <a:r>
              <a:rPr lang="en-US"/>
              <a:t>½”x 14 ½” x 14 ½” x 14 </a:t>
            </a:r>
            <a:r>
              <a:rPr lang="en-US" dirty="0"/>
              <a:t>½”</a:t>
            </a:r>
          </a:p>
          <a:p>
            <a:r>
              <a:rPr lang="en-US" dirty="0"/>
              <a:t>Flat bronze marker for each person</a:t>
            </a:r>
          </a:p>
          <a:p>
            <a:r>
              <a:rPr lang="en-US" dirty="0"/>
              <a:t>Granite base</a:t>
            </a:r>
          </a:p>
          <a:p>
            <a:r>
              <a:rPr lang="en-US" dirty="0"/>
              <a:t>Vase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28800" y="182880"/>
            <a:ext cx="7040880" cy="1097280"/>
          </a:xfrm>
        </p:spPr>
        <p:txBody>
          <a:bodyPr/>
          <a:lstStyle/>
          <a:p>
            <a:r>
              <a:rPr lang="en-US" dirty="0"/>
              <a:t>Cremated Remains </a:t>
            </a:r>
            <a:br>
              <a:rPr lang="en-US" dirty="0"/>
            </a:br>
            <a:r>
              <a:rPr lang="en-US" dirty="0"/>
              <a:t>(Ground Burial)</a:t>
            </a:r>
          </a:p>
        </p:txBody>
      </p:sp>
      <p:sp>
        <p:nvSpPr>
          <p:cNvPr id="4" name="Slide Number Placeholder 21"/>
          <p:cNvSpPr txBox="1">
            <a:spLocks/>
          </p:cNvSpPr>
          <p:nvPr/>
        </p:nvSpPr>
        <p:spPr>
          <a:xfrm>
            <a:off x="8551333" y="6521450"/>
            <a:ext cx="592667" cy="3365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D7580031-58D8-4E1D-BF97-18519902E6F9}" type="slidenum">
              <a:rPr lang="en-US" smtClean="0"/>
              <a:pPr algn="ctr"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224793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Located on east side (exterior) of Memorial Pavilion</a:t>
            </a:r>
          </a:p>
          <a:p>
            <a:r>
              <a:rPr lang="en-US" dirty="0"/>
              <a:t>Dimensions:  9 ½” wide x 7 3/8” high x 12 ½” deep</a:t>
            </a:r>
          </a:p>
          <a:p>
            <a:r>
              <a:rPr lang="en-US" dirty="0"/>
              <a:t>Companion niche</a:t>
            </a:r>
          </a:p>
          <a:p>
            <a:r>
              <a:rPr lang="en-US" dirty="0"/>
              <a:t>No flowers or flags may be displayed</a:t>
            </a:r>
          </a:p>
          <a:p>
            <a:r>
              <a:rPr lang="en-US" dirty="0"/>
              <a:t>One 5x7 aluminum nameplate for both</a:t>
            </a:r>
          </a:p>
          <a:p>
            <a:pPr lvl="1"/>
            <a:r>
              <a:rPr lang="en-US" dirty="0"/>
              <a:t>8 lines total	</a:t>
            </a:r>
          </a:p>
          <a:p>
            <a:pPr lvl="2"/>
            <a:r>
              <a:rPr lang="en-US" dirty="0"/>
              <a:t>4 lines for sponsor; 4 lines for spouse</a:t>
            </a:r>
          </a:p>
          <a:p>
            <a:pPr lvl="2"/>
            <a:r>
              <a:rPr lang="en-US" dirty="0"/>
              <a:t>No additional text</a:t>
            </a:r>
          </a:p>
          <a:p>
            <a:r>
              <a:rPr lang="en-US" dirty="0"/>
              <a:t>Place urn in niche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28800" y="182880"/>
            <a:ext cx="7040880" cy="1097280"/>
          </a:xfrm>
        </p:spPr>
        <p:txBody>
          <a:bodyPr/>
          <a:lstStyle/>
          <a:p>
            <a:r>
              <a:rPr lang="en-US" dirty="0"/>
              <a:t>Cremated Remains </a:t>
            </a:r>
            <a:br>
              <a:rPr lang="en-US" dirty="0"/>
            </a:br>
            <a:r>
              <a:rPr lang="en-US" dirty="0"/>
              <a:t>(Columbarium)</a:t>
            </a:r>
          </a:p>
        </p:txBody>
      </p:sp>
      <p:sp>
        <p:nvSpPr>
          <p:cNvPr id="4" name="Slide Number Placeholder 21"/>
          <p:cNvSpPr txBox="1">
            <a:spLocks/>
          </p:cNvSpPr>
          <p:nvPr/>
        </p:nvSpPr>
        <p:spPr>
          <a:xfrm>
            <a:off x="8551333" y="6521450"/>
            <a:ext cx="592667" cy="3365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D7580031-58D8-4E1D-BF97-18519902E6F9}" type="slidenum">
              <a:rPr lang="en-US" smtClean="0"/>
              <a:pPr algn="ctr"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795465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USAFA chaplain (active duty)</a:t>
            </a:r>
          </a:p>
          <a:p>
            <a:pPr lvl="1"/>
            <a:r>
              <a:rPr lang="en-US" dirty="0"/>
              <a:t>Will attempt to provide denomination specific support if available</a:t>
            </a:r>
          </a:p>
          <a:p>
            <a:r>
              <a:rPr lang="en-US" dirty="0"/>
              <a:t>Civilian clergy provided by family</a:t>
            </a:r>
          </a:p>
          <a:p>
            <a:r>
              <a:rPr lang="en-US" dirty="0"/>
              <a:t>Military honors may only be rendered in one location</a:t>
            </a:r>
          </a:p>
          <a:p>
            <a:pPr lvl="1"/>
            <a:r>
              <a:rPr lang="en-US" dirty="0"/>
              <a:t>Must provide DD 214 for sponsor or spouse death</a:t>
            </a:r>
          </a:p>
          <a:p>
            <a:pPr lvl="1"/>
            <a:r>
              <a:rPr lang="en-US" dirty="0"/>
              <a:t>DO NOT PAY for a replacement DD 214</a:t>
            </a:r>
          </a:p>
          <a:p>
            <a:pPr lvl="2"/>
            <a:r>
              <a:rPr lang="en-US" dirty="0"/>
              <a:t>http://www.archives.gov/veterans/military-service-records/standard-form-180.html</a:t>
            </a:r>
          </a:p>
          <a:p>
            <a:pPr lvl="1"/>
            <a:r>
              <a:rPr lang="en-US" dirty="0"/>
              <a:t>Must be from active duty, Reserve or Guard service (not cadet)</a:t>
            </a:r>
          </a:p>
          <a:p>
            <a:pPr lvl="1"/>
            <a:r>
              <a:rPr lang="en-US" dirty="0"/>
              <a:t>To request ANG or USAFR documents, contact Total Force Service Center at 1-800-525-0102 or tfsc_2@mypersmail.af.mil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28800" y="182880"/>
            <a:ext cx="7040880" cy="1097280"/>
          </a:xfrm>
        </p:spPr>
        <p:txBody>
          <a:bodyPr/>
          <a:lstStyle/>
          <a:p>
            <a:r>
              <a:rPr lang="en-US" dirty="0"/>
              <a:t>Miscellaneous</a:t>
            </a:r>
          </a:p>
        </p:txBody>
      </p:sp>
      <p:sp>
        <p:nvSpPr>
          <p:cNvPr id="4" name="Slide Number Placeholder 21"/>
          <p:cNvSpPr txBox="1">
            <a:spLocks/>
          </p:cNvSpPr>
          <p:nvPr/>
        </p:nvSpPr>
        <p:spPr>
          <a:xfrm>
            <a:off x="8551333" y="6521450"/>
            <a:ext cx="592667" cy="3365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D7580031-58D8-4E1D-BF97-18519902E6F9}" type="slidenum">
              <a:rPr lang="en-US" smtClean="0"/>
              <a:pPr algn="ctr"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933711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Must not have been convicted of a felony</a:t>
            </a:r>
          </a:p>
          <a:p>
            <a:r>
              <a:rPr lang="en-US" dirty="0"/>
              <a:t>Burial/cremation clothing</a:t>
            </a:r>
          </a:p>
          <a:p>
            <a:r>
              <a:rPr lang="en-US" dirty="0"/>
              <a:t>Burial agreement if spouse pre-deceases veteran</a:t>
            </a:r>
          </a:p>
          <a:p>
            <a:pPr lvl="1"/>
            <a:r>
              <a:rPr lang="en-US" dirty="0"/>
              <a:t>Veteran and spouse will be buried in the same plot/niche</a:t>
            </a:r>
          </a:p>
          <a:p>
            <a:r>
              <a:rPr lang="en-US" dirty="0"/>
              <a:t>No paperwork or documents are required pre-need</a:t>
            </a:r>
          </a:p>
          <a:p>
            <a:pPr lvl="1"/>
            <a:r>
              <a:rPr lang="en-US" dirty="0"/>
              <a:t>Provide at the time of death</a:t>
            </a:r>
          </a:p>
          <a:p>
            <a:pPr lvl="2"/>
            <a:r>
              <a:rPr lang="en-US" dirty="0"/>
              <a:t>Scanned/faxed copies are sufficient (originals not required)</a:t>
            </a:r>
          </a:p>
          <a:p>
            <a:r>
              <a:rPr lang="en-US" dirty="0"/>
              <a:t>On base reception follow funeral</a:t>
            </a:r>
          </a:p>
          <a:p>
            <a:pPr lvl="1"/>
            <a:r>
              <a:rPr lang="en-US" dirty="0"/>
              <a:t>At family’s expense</a:t>
            </a:r>
          </a:p>
          <a:p>
            <a:r>
              <a:rPr lang="en-US" dirty="0"/>
              <a:t>Pre-need arrangement benefits</a:t>
            </a:r>
          </a:p>
          <a:p>
            <a:pPr lvl="1"/>
            <a:r>
              <a:rPr lang="en-US" dirty="0"/>
              <a:t>Peace of mind for family</a:t>
            </a:r>
          </a:p>
          <a:p>
            <a:pPr lvl="1"/>
            <a:r>
              <a:rPr lang="en-US" dirty="0"/>
              <a:t>Lock in cost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28800" y="182880"/>
            <a:ext cx="7040880" cy="1097280"/>
          </a:xfrm>
        </p:spPr>
        <p:txBody>
          <a:bodyPr/>
          <a:lstStyle/>
          <a:p>
            <a:r>
              <a:rPr lang="en-US" dirty="0"/>
              <a:t>Miscellaneous</a:t>
            </a:r>
          </a:p>
        </p:txBody>
      </p:sp>
      <p:sp>
        <p:nvSpPr>
          <p:cNvPr id="4" name="Slide Number Placeholder 21"/>
          <p:cNvSpPr txBox="1">
            <a:spLocks/>
          </p:cNvSpPr>
          <p:nvPr/>
        </p:nvSpPr>
        <p:spPr>
          <a:xfrm>
            <a:off x="8551333" y="6521450"/>
            <a:ext cx="592667" cy="3365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D7580031-58D8-4E1D-BF97-18519902E6F9}" type="slidenum">
              <a:rPr lang="en-US" smtClean="0"/>
              <a:pPr algn="ctr"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564773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4_USAFA Standard">
  <a:themeElements>
    <a:clrScheme name="4_USAFA Standard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4_USAFA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4_USAFA Standar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USAFA Standard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USAFA Standard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USAFA Standard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USAFA Standar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USAFA Standar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USAFA Standar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USAFA Standard 8">
        <a:dk1>
          <a:srgbClr val="0C2D83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9256F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5_USAFA Standard">
  <a:themeElements>
    <a:clrScheme name="4_USAFA Standard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4_USAFA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4_USAFA Standar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USAFA Standard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USAFA Standard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USAFA Standard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USAFA Standar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USAFA Standar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USAFA Standar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USAFA Standard 8">
        <a:dk1>
          <a:srgbClr val="0C2D83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9256F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90B95C4221F7445ADE0C541B06CC312" ma:contentTypeVersion="8" ma:contentTypeDescription="Create a new document." ma:contentTypeScope="" ma:versionID="b3f6814c1688f2c6f54c8351c6dde2ff">
  <xsd:schema xmlns:xsd="http://www.w3.org/2001/XMLSchema" xmlns:xs="http://www.w3.org/2001/XMLSchema" xmlns:p="http://schemas.microsoft.com/office/2006/metadata/properties" xmlns:ns3="067e7df5-7a20-439d-91ac-5f7114724208" targetNamespace="http://schemas.microsoft.com/office/2006/metadata/properties" ma:root="true" ma:fieldsID="f68c2eb578862bafca5534df45de37d1" ns3:_="">
    <xsd:import namespace="067e7df5-7a20-439d-91ac-5f711472420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7e7df5-7a20-439d-91ac-5f71147242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898C6F1-02C7-4807-8DB1-44412B5FAC7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8A8E28C-EC90-4491-9A62-20032C7FD8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67e7df5-7a20-439d-91ac-5f711472420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A6BADE1-4A4A-48A5-911B-5F6548B33A51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067e7df5-7a20-439d-91ac-5f7114724208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68178</TotalTime>
  <Words>615</Words>
  <Application>Microsoft Office PowerPoint</Application>
  <PresentationFormat>On-screen Show (4:3)</PresentationFormat>
  <Paragraphs>112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Century Schoolbook</vt:lpstr>
      <vt:lpstr>Times New Roman</vt:lpstr>
      <vt:lpstr>Wingdings</vt:lpstr>
      <vt:lpstr>4_USAFA Standard</vt:lpstr>
      <vt:lpstr>5_USAFA Standard</vt:lpstr>
      <vt:lpstr>PowerPoint Presentation</vt:lpstr>
      <vt:lpstr>Background</vt:lpstr>
      <vt:lpstr>Funeral Locations</vt:lpstr>
      <vt:lpstr>Casketed Remains</vt:lpstr>
      <vt:lpstr>Cremated Remains </vt:lpstr>
      <vt:lpstr>Cremated Remains  (Ground Burial)</vt:lpstr>
      <vt:lpstr>Cremated Remains  (Columbarium)</vt:lpstr>
      <vt:lpstr>Miscellaneous</vt:lpstr>
      <vt:lpstr>Miscellaneous</vt:lpstr>
      <vt:lpstr>Miscellaneous</vt:lpstr>
      <vt:lpstr>PowerPoint Presentation</vt:lpstr>
    </vt:vector>
  </TitlesOfParts>
  <Company>usafa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Briefing Topic Title Goes Here  (1 January 2005)</dc:title>
  <dc:creator>USAFA/CCX</dc:creator>
  <cp:lastModifiedBy>Thomas Hayden</cp:lastModifiedBy>
  <cp:revision>4251</cp:revision>
  <cp:lastPrinted>2021-09-14T17:59:57Z</cp:lastPrinted>
  <dcterms:created xsi:type="dcterms:W3CDTF">2005-08-12T19:45:51Z</dcterms:created>
  <dcterms:modified xsi:type="dcterms:W3CDTF">2023-11-02T21:54:44Z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0x010100F90B95C4221F7445ADE0C541B06CC312</vt:lpwstr>
  </property>
</Properties>
</file>