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7" r:id="rId2"/>
    <p:sldId id="272" r:id="rId3"/>
    <p:sldId id="273" r:id="rId4"/>
    <p:sldId id="274" r:id="rId5"/>
    <p:sldId id="282" r:id="rId6"/>
    <p:sldId id="271" r:id="rId7"/>
    <p:sldId id="283" r:id="rId8"/>
    <p:sldId id="276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E72F0A92-015C-F84E-BAC2-D75A3780B4CC}">
          <p14:sldIdLst>
            <p14:sldId id="267"/>
            <p14:sldId id="272"/>
            <p14:sldId id="273"/>
            <p14:sldId id="274"/>
            <p14:sldId id="282"/>
            <p14:sldId id="271"/>
            <p14:sldId id="283"/>
            <p14:sldId id="276"/>
          </p14:sldIdLst>
        </p14:section>
        <p14:section name="Extra Slides" id="{E46BA6A0-D9CA-A643-A958-EC1D1A213344}">
          <p14:sldIdLst/>
        </p14:section>
        <p14:section name="Titles/Dividers" id="{AD870946-7320-1746-AC31-5D6D916BD7CF}">
          <p14:sldIdLst/>
        </p14:section>
        <p14:section name="Content Slides" id="{2200F491-14CA-A14F-9209-A0C1E0465131}">
          <p14:sldIdLst/>
        </p14:section>
        <p14:section name="Full Graphs/Charts" id="{C27ADDD2-BF7F-FB48-956E-FBC017F8FE02}">
          <p14:sldIdLst/>
        </p14:section>
        <p14:section name="End Slide" id="{29F5581C-2750-584C-B82E-898BBD7C800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BDC"/>
    <a:srgbClr val="003556"/>
    <a:srgbClr val="EBE7E2"/>
    <a:srgbClr val="93A4A3"/>
    <a:srgbClr val="003594"/>
    <a:srgbClr val="E5A92E"/>
    <a:srgbClr val="092B43"/>
    <a:srgbClr val="982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3FD89-E494-4AA6-9678-ECAEA94ABBBE}" v="7" dt="2026-04-21T21:51:21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8"/>
    <p:restoredTop sz="78692" autoAdjust="0"/>
  </p:normalViewPr>
  <p:slideViewPr>
    <p:cSldViewPr snapToGrid="0">
      <p:cViewPr varScale="1">
        <p:scale>
          <a:sx n="73" d="100"/>
          <a:sy n="73" d="100"/>
        </p:scale>
        <p:origin x="13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781C6-9451-4B4F-89A0-3DE9EA83A19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C8E58-2094-4A2E-9513-9E7A644DD990}">
      <dgm:prSet phldrT="[Text]" phldr="0"/>
      <dgm:spPr/>
      <dgm:t>
        <a:bodyPr/>
        <a:lstStyle/>
        <a:p>
          <a:r>
            <a:rPr lang="en-US" dirty="0"/>
            <a:t>Career Transitions</a:t>
          </a:r>
        </a:p>
      </dgm:t>
    </dgm:pt>
    <dgm:pt modelId="{955780F4-E084-4BDF-9E3E-6920F5CFD08B}" type="parTrans" cxnId="{0F531EA1-AD1F-4AD5-8F95-F18EEB92667B}">
      <dgm:prSet/>
      <dgm:spPr/>
      <dgm:t>
        <a:bodyPr/>
        <a:lstStyle/>
        <a:p>
          <a:endParaRPr lang="en-US"/>
        </a:p>
      </dgm:t>
    </dgm:pt>
    <dgm:pt modelId="{F3676D84-2109-443B-BD50-3D6CCCEFB326}" type="sibTrans" cxnId="{0F531EA1-AD1F-4AD5-8F95-F18EEB92667B}">
      <dgm:prSet/>
      <dgm:spPr/>
      <dgm:t>
        <a:bodyPr/>
        <a:lstStyle/>
        <a:p>
          <a:endParaRPr lang="en-US"/>
        </a:p>
      </dgm:t>
    </dgm:pt>
    <dgm:pt modelId="{F1FD5484-3D85-47FC-8A4A-6DBB21A3C62F}">
      <dgm:prSet phldrT="[Text]" phldr="0"/>
      <dgm:spPr/>
      <dgm:t>
        <a:bodyPr/>
        <a:lstStyle/>
        <a:p>
          <a:r>
            <a:rPr lang="en-US" dirty="0"/>
            <a:t>Host NextGen </a:t>
          </a:r>
          <a:r>
            <a:rPr lang="en-US" i="1" dirty="0"/>
            <a:t>Presents</a:t>
          </a:r>
          <a:r>
            <a:rPr lang="en-US" dirty="0"/>
            <a:t> webinars</a:t>
          </a:r>
        </a:p>
      </dgm:t>
    </dgm:pt>
    <dgm:pt modelId="{D4065B31-0DE7-457D-88A9-2EE2D83D0B96}" type="parTrans" cxnId="{4A50F1AC-D6E6-4CEA-8128-CF244151F964}">
      <dgm:prSet/>
      <dgm:spPr/>
      <dgm:t>
        <a:bodyPr/>
        <a:lstStyle/>
        <a:p>
          <a:endParaRPr lang="en-US"/>
        </a:p>
      </dgm:t>
    </dgm:pt>
    <dgm:pt modelId="{0AED41C6-6125-4367-92DF-5FF198BB3A95}" type="sibTrans" cxnId="{4A50F1AC-D6E6-4CEA-8128-CF244151F964}">
      <dgm:prSet/>
      <dgm:spPr/>
      <dgm:t>
        <a:bodyPr/>
        <a:lstStyle/>
        <a:p>
          <a:endParaRPr lang="en-US"/>
        </a:p>
      </dgm:t>
    </dgm:pt>
    <dgm:pt modelId="{2B92EBB5-9EE9-436E-AAAB-D2CA661427D1}">
      <dgm:prSet phldrT="[Text]" phldr="0"/>
      <dgm:spPr/>
      <dgm:t>
        <a:bodyPr/>
        <a:lstStyle/>
        <a:p>
          <a:r>
            <a:rPr lang="en-US" dirty="0"/>
            <a:t>Serve as connections into industries</a:t>
          </a:r>
        </a:p>
      </dgm:t>
    </dgm:pt>
    <dgm:pt modelId="{C17B46C2-7F70-4C27-A11C-388ECE0BA7CC}" type="parTrans" cxnId="{501421CB-1127-47A9-92EE-8EA7BD26546A}">
      <dgm:prSet/>
      <dgm:spPr/>
      <dgm:t>
        <a:bodyPr/>
        <a:lstStyle/>
        <a:p>
          <a:endParaRPr lang="en-US"/>
        </a:p>
      </dgm:t>
    </dgm:pt>
    <dgm:pt modelId="{FA8072BB-3E81-49C6-8344-8DD78CA2593F}" type="sibTrans" cxnId="{501421CB-1127-47A9-92EE-8EA7BD26546A}">
      <dgm:prSet/>
      <dgm:spPr/>
      <dgm:t>
        <a:bodyPr/>
        <a:lstStyle/>
        <a:p>
          <a:endParaRPr lang="en-US"/>
        </a:p>
      </dgm:t>
    </dgm:pt>
    <dgm:pt modelId="{541140CA-8A0A-4EA0-AC2A-45A06961F026}">
      <dgm:prSet phldrT="[Text]" phldr="0"/>
      <dgm:spPr/>
      <dgm:t>
        <a:bodyPr/>
        <a:lstStyle/>
        <a:p>
          <a:r>
            <a:rPr lang="en-US" dirty="0"/>
            <a:t>Mentorship/Professional Development</a:t>
          </a:r>
        </a:p>
      </dgm:t>
    </dgm:pt>
    <dgm:pt modelId="{D08E2DFE-FF7F-4F1B-A92A-A7A67FDF129B}" type="parTrans" cxnId="{CFA13E35-055F-4EC6-8988-04B7F83D236A}">
      <dgm:prSet/>
      <dgm:spPr/>
      <dgm:t>
        <a:bodyPr/>
        <a:lstStyle/>
        <a:p>
          <a:endParaRPr lang="en-US"/>
        </a:p>
      </dgm:t>
    </dgm:pt>
    <dgm:pt modelId="{4DC47869-E469-4B41-A93C-BD909493E966}" type="sibTrans" cxnId="{CFA13E35-055F-4EC6-8988-04B7F83D236A}">
      <dgm:prSet/>
      <dgm:spPr/>
      <dgm:t>
        <a:bodyPr/>
        <a:lstStyle/>
        <a:p>
          <a:endParaRPr lang="en-US"/>
        </a:p>
      </dgm:t>
    </dgm:pt>
    <dgm:pt modelId="{77AFA856-2CF1-40C1-90A9-E0318D4CD560}">
      <dgm:prSet phldrT="[Text]" phldr="0"/>
      <dgm:spPr/>
      <dgm:t>
        <a:bodyPr/>
        <a:lstStyle/>
        <a:p>
          <a:r>
            <a:rPr lang="en-US" dirty="0"/>
            <a:t>Accessible via usafa.org website</a:t>
          </a:r>
        </a:p>
      </dgm:t>
    </dgm:pt>
    <dgm:pt modelId="{FE6D1E08-7787-4D3D-A7A1-925859B732CC}" type="parTrans" cxnId="{A3345FC1-54E5-4A84-9C87-AB3450434B78}">
      <dgm:prSet/>
      <dgm:spPr/>
      <dgm:t>
        <a:bodyPr/>
        <a:lstStyle/>
        <a:p>
          <a:endParaRPr lang="en-US"/>
        </a:p>
      </dgm:t>
    </dgm:pt>
    <dgm:pt modelId="{4A493EBF-60D2-4E5B-ACA3-6B56E1425B19}" type="sibTrans" cxnId="{A3345FC1-54E5-4A84-9C87-AB3450434B78}">
      <dgm:prSet/>
      <dgm:spPr/>
      <dgm:t>
        <a:bodyPr/>
        <a:lstStyle/>
        <a:p>
          <a:endParaRPr lang="en-US"/>
        </a:p>
      </dgm:t>
    </dgm:pt>
    <dgm:pt modelId="{A99C6F8C-FF95-4589-82BF-1336D24A13E0}">
      <dgm:prSet phldrT="[Text]" phldr="0"/>
      <dgm:spPr/>
      <dgm:t>
        <a:bodyPr/>
        <a:lstStyle/>
        <a:p>
          <a:r>
            <a:rPr lang="en-US" dirty="0"/>
            <a:t>Volunteer as mentors for fellow graduates and cadets</a:t>
          </a:r>
        </a:p>
      </dgm:t>
    </dgm:pt>
    <dgm:pt modelId="{7BE299B4-4AFC-4ED0-A8AB-5050283EF263}" type="parTrans" cxnId="{A02A7683-87F4-470F-9CE8-6C3048B32CDC}">
      <dgm:prSet/>
      <dgm:spPr/>
      <dgm:t>
        <a:bodyPr/>
        <a:lstStyle/>
        <a:p>
          <a:endParaRPr lang="en-US"/>
        </a:p>
      </dgm:t>
    </dgm:pt>
    <dgm:pt modelId="{92CF3ABA-7EA7-4252-B0F2-D6C491CC80D5}" type="sibTrans" cxnId="{A02A7683-87F4-470F-9CE8-6C3048B32CDC}">
      <dgm:prSet/>
      <dgm:spPr/>
      <dgm:t>
        <a:bodyPr/>
        <a:lstStyle/>
        <a:p>
          <a:endParaRPr lang="en-US"/>
        </a:p>
      </dgm:t>
    </dgm:pt>
    <dgm:pt modelId="{B31C1707-1C8C-4E30-8EE6-5D31FE133A88}">
      <dgm:prSet phldrT="[Text]" phldr="0"/>
      <dgm:spPr/>
      <dgm:t>
        <a:bodyPr/>
        <a:lstStyle/>
        <a:p>
          <a:r>
            <a:rPr lang="en-US" dirty="0"/>
            <a:t>Social Activities &amp; Communication</a:t>
          </a:r>
        </a:p>
      </dgm:t>
    </dgm:pt>
    <dgm:pt modelId="{347FB679-C609-4825-A8F1-1FC2A7273130}" type="parTrans" cxnId="{2ED9F861-A950-4ABA-BE93-3F8AC11F799E}">
      <dgm:prSet/>
      <dgm:spPr/>
      <dgm:t>
        <a:bodyPr/>
        <a:lstStyle/>
        <a:p>
          <a:endParaRPr lang="en-US"/>
        </a:p>
      </dgm:t>
    </dgm:pt>
    <dgm:pt modelId="{1941FCD2-134C-4EB0-9243-3429A5BD56DB}" type="sibTrans" cxnId="{2ED9F861-A950-4ABA-BE93-3F8AC11F799E}">
      <dgm:prSet/>
      <dgm:spPr/>
      <dgm:t>
        <a:bodyPr/>
        <a:lstStyle/>
        <a:p>
          <a:endParaRPr lang="en-US"/>
        </a:p>
      </dgm:t>
    </dgm:pt>
    <dgm:pt modelId="{DA6FFC88-3952-4DD3-BF59-900D0FDF11B7}">
      <dgm:prSet phldrT="[Text]" phldr="0"/>
      <dgm:spPr/>
      <dgm:t>
        <a:bodyPr/>
        <a:lstStyle/>
        <a:p>
          <a:r>
            <a:rPr lang="en-US" dirty="0"/>
            <a:t>Next-Level Networking events </a:t>
          </a:r>
        </a:p>
      </dgm:t>
    </dgm:pt>
    <dgm:pt modelId="{EA0DEA7F-149A-42B1-A314-379F4AE99928}" type="parTrans" cxnId="{4117ECEF-633E-483A-873F-2FB67F42621E}">
      <dgm:prSet/>
      <dgm:spPr/>
      <dgm:t>
        <a:bodyPr/>
        <a:lstStyle/>
        <a:p>
          <a:endParaRPr lang="en-US"/>
        </a:p>
      </dgm:t>
    </dgm:pt>
    <dgm:pt modelId="{F026E47D-8FF8-4C01-956E-639EFB9B320B}" type="sibTrans" cxnId="{4117ECEF-633E-483A-873F-2FB67F42621E}">
      <dgm:prSet/>
      <dgm:spPr/>
      <dgm:t>
        <a:bodyPr/>
        <a:lstStyle/>
        <a:p>
          <a:endParaRPr lang="en-US"/>
        </a:p>
      </dgm:t>
    </dgm:pt>
    <dgm:pt modelId="{AAB7D467-F5BD-4111-B899-939266BBD107}">
      <dgm:prSet phldrT="[Text]" phldr="0"/>
      <dgm:spPr/>
      <dgm:t>
        <a:bodyPr/>
        <a:lstStyle/>
        <a:p>
          <a:r>
            <a:rPr lang="en-US" dirty="0"/>
            <a:t>Support chapter-led events when possible</a:t>
          </a:r>
        </a:p>
      </dgm:t>
    </dgm:pt>
    <dgm:pt modelId="{D47845FB-E36F-4241-AD19-87D3AC36C1B9}" type="parTrans" cxnId="{55051168-B4CF-4405-A585-80C71BD77144}">
      <dgm:prSet/>
      <dgm:spPr/>
      <dgm:t>
        <a:bodyPr/>
        <a:lstStyle/>
        <a:p>
          <a:endParaRPr lang="en-US"/>
        </a:p>
      </dgm:t>
    </dgm:pt>
    <dgm:pt modelId="{02DFA772-6C46-4D7E-BE17-036DE90BD602}" type="sibTrans" cxnId="{55051168-B4CF-4405-A585-80C71BD77144}">
      <dgm:prSet/>
      <dgm:spPr/>
      <dgm:t>
        <a:bodyPr/>
        <a:lstStyle/>
        <a:p>
          <a:endParaRPr lang="en-US"/>
        </a:p>
      </dgm:t>
    </dgm:pt>
    <dgm:pt modelId="{328DBE69-3FE4-4A4B-834F-3AA37B82E9AF}">
      <dgm:prSet phldrT="[Text]" phldr="0"/>
      <dgm:spPr/>
      <dgm:t>
        <a:bodyPr/>
        <a:lstStyle/>
        <a:p>
          <a:r>
            <a:rPr lang="en-US" dirty="0"/>
            <a:t>Space (Feb)</a:t>
          </a:r>
        </a:p>
      </dgm:t>
    </dgm:pt>
    <dgm:pt modelId="{B714ACFC-6F2D-45C0-AE9E-0A09F026A65D}" type="parTrans" cxnId="{28BD7541-885C-45E1-9174-DD51536C9981}">
      <dgm:prSet/>
      <dgm:spPr/>
      <dgm:t>
        <a:bodyPr/>
        <a:lstStyle/>
        <a:p>
          <a:endParaRPr lang="en-US"/>
        </a:p>
      </dgm:t>
    </dgm:pt>
    <dgm:pt modelId="{04A0243B-4D90-44F9-8121-9E74339622AF}" type="sibTrans" cxnId="{28BD7541-885C-45E1-9174-DD51536C9981}">
      <dgm:prSet/>
      <dgm:spPr/>
      <dgm:t>
        <a:bodyPr/>
        <a:lstStyle/>
        <a:p>
          <a:endParaRPr lang="en-US"/>
        </a:p>
      </dgm:t>
    </dgm:pt>
    <dgm:pt modelId="{651F8F68-3711-4903-99EF-2800001D7591}">
      <dgm:prSet phldrT="[Text]" phldr="0"/>
      <dgm:spPr/>
      <dgm:t>
        <a:bodyPr/>
        <a:lstStyle/>
        <a:p>
          <a:r>
            <a:rPr lang="en-US" dirty="0"/>
            <a:t>Cyber (Mar)</a:t>
          </a:r>
        </a:p>
      </dgm:t>
    </dgm:pt>
    <dgm:pt modelId="{8AC4395E-4AED-463F-8A61-E2CF552F5D36}" type="parTrans" cxnId="{9AA3CE73-71B5-4FC3-8250-ADF82FB6375A}">
      <dgm:prSet/>
      <dgm:spPr/>
      <dgm:t>
        <a:bodyPr/>
        <a:lstStyle/>
        <a:p>
          <a:endParaRPr lang="en-US"/>
        </a:p>
      </dgm:t>
    </dgm:pt>
    <dgm:pt modelId="{6AD4FBB8-0BE8-4675-9F60-7AE15DE3CE72}" type="sibTrans" cxnId="{9AA3CE73-71B5-4FC3-8250-ADF82FB6375A}">
      <dgm:prSet/>
      <dgm:spPr/>
      <dgm:t>
        <a:bodyPr/>
        <a:lstStyle/>
        <a:p>
          <a:endParaRPr lang="en-US"/>
        </a:p>
      </dgm:t>
    </dgm:pt>
    <dgm:pt modelId="{DE793E33-DC97-4D8C-ACCF-9988BCD204CD}">
      <dgm:prSet phldrT="[Text]" phldr="0"/>
      <dgm:spPr/>
      <dgm:t>
        <a:bodyPr/>
        <a:lstStyle/>
        <a:p>
          <a:r>
            <a:rPr lang="en-US" dirty="0"/>
            <a:t>Wealth Management (Apr)</a:t>
          </a:r>
        </a:p>
      </dgm:t>
    </dgm:pt>
    <dgm:pt modelId="{2AD24D7D-9E4C-4533-AC4E-990BF65F96F1}" type="parTrans" cxnId="{D617D4A0-2C72-48A7-A553-6C1E21C13DDD}">
      <dgm:prSet/>
      <dgm:spPr/>
      <dgm:t>
        <a:bodyPr/>
        <a:lstStyle/>
        <a:p>
          <a:endParaRPr lang="en-US"/>
        </a:p>
      </dgm:t>
    </dgm:pt>
    <dgm:pt modelId="{51C84D34-6C34-458C-9115-33270BB3D894}" type="sibTrans" cxnId="{D617D4A0-2C72-48A7-A553-6C1E21C13DDD}">
      <dgm:prSet/>
      <dgm:spPr/>
      <dgm:t>
        <a:bodyPr/>
        <a:lstStyle/>
        <a:p>
          <a:endParaRPr lang="en-US"/>
        </a:p>
      </dgm:t>
    </dgm:pt>
    <dgm:pt modelId="{4CF51E3E-CCBD-4E15-823F-DDDB6625E0D6}">
      <dgm:prSet phldrT="[Text]" phldr="0"/>
      <dgm:spPr/>
      <dgm:t>
        <a:bodyPr/>
        <a:lstStyle/>
        <a:p>
          <a:r>
            <a:rPr lang="en-US" dirty="0"/>
            <a:t>Real Estate (May)</a:t>
          </a:r>
        </a:p>
      </dgm:t>
    </dgm:pt>
    <dgm:pt modelId="{BD992AB0-57C3-4C00-9582-B8FA5B381268}" type="parTrans" cxnId="{ECD3A3D1-A248-4BCD-9DC4-347ECA003107}">
      <dgm:prSet/>
      <dgm:spPr/>
      <dgm:t>
        <a:bodyPr/>
        <a:lstStyle/>
        <a:p>
          <a:endParaRPr lang="en-US"/>
        </a:p>
      </dgm:t>
    </dgm:pt>
    <dgm:pt modelId="{5DFDABF2-3BF6-4587-AFF8-9DED02E8B3B9}" type="sibTrans" cxnId="{ECD3A3D1-A248-4BCD-9DC4-347ECA003107}">
      <dgm:prSet/>
      <dgm:spPr/>
      <dgm:t>
        <a:bodyPr/>
        <a:lstStyle/>
        <a:p>
          <a:endParaRPr lang="en-US"/>
        </a:p>
      </dgm:t>
    </dgm:pt>
    <dgm:pt modelId="{C0D9E057-060C-4ACA-BD25-FD76567DCA22}">
      <dgm:prSet phldrT="[Text]" phldr="0"/>
      <dgm:spPr/>
      <dgm:t>
        <a:bodyPr/>
        <a:lstStyle/>
        <a:p>
          <a:r>
            <a:rPr lang="en-US" dirty="0"/>
            <a:t>Active on social channels to promote USAFA and A&amp;F</a:t>
          </a:r>
        </a:p>
      </dgm:t>
    </dgm:pt>
    <dgm:pt modelId="{01A482BA-3B3C-4414-9EF2-D3540E2893C2}" type="parTrans" cxnId="{FB06B70C-56CB-447A-8784-533BAC603820}">
      <dgm:prSet/>
      <dgm:spPr/>
      <dgm:t>
        <a:bodyPr/>
        <a:lstStyle/>
        <a:p>
          <a:endParaRPr lang="en-US"/>
        </a:p>
      </dgm:t>
    </dgm:pt>
    <dgm:pt modelId="{BFE9C763-59AB-4257-BCFC-D31FA9A7C767}" type="sibTrans" cxnId="{FB06B70C-56CB-447A-8784-533BAC603820}">
      <dgm:prSet/>
      <dgm:spPr/>
      <dgm:t>
        <a:bodyPr/>
        <a:lstStyle/>
        <a:p>
          <a:endParaRPr lang="en-US"/>
        </a:p>
      </dgm:t>
    </dgm:pt>
    <dgm:pt modelId="{1D4E948B-85A9-4A87-AF61-0A8F1C1F6091}">
      <dgm:prSet phldrT="[Text]" phldr="0"/>
      <dgm:spPr/>
      <dgm:t>
        <a:bodyPr/>
        <a:lstStyle/>
        <a:p>
          <a:r>
            <a:rPr lang="en-US" dirty="0"/>
            <a:t>NextGen emails</a:t>
          </a:r>
        </a:p>
      </dgm:t>
    </dgm:pt>
    <dgm:pt modelId="{AFFAC9EA-4B4F-4794-B3D1-604E02B6A497}" type="parTrans" cxnId="{2E81AE27-90FA-4851-9969-C4B576255F24}">
      <dgm:prSet/>
      <dgm:spPr/>
      <dgm:t>
        <a:bodyPr/>
        <a:lstStyle/>
        <a:p>
          <a:endParaRPr lang="en-US"/>
        </a:p>
      </dgm:t>
    </dgm:pt>
    <dgm:pt modelId="{82BF2E39-18EC-4763-B56D-1EC0BAA510CA}" type="sibTrans" cxnId="{2E81AE27-90FA-4851-9969-C4B576255F24}">
      <dgm:prSet/>
      <dgm:spPr/>
      <dgm:t>
        <a:bodyPr/>
        <a:lstStyle/>
        <a:p>
          <a:endParaRPr lang="en-US"/>
        </a:p>
      </dgm:t>
    </dgm:pt>
    <dgm:pt modelId="{F32202A7-E505-483B-8045-C88A42939F8D}" type="pres">
      <dgm:prSet presAssocID="{8E9781C6-9451-4B4F-89A0-3DE9EA83A19A}" presName="Name0" presStyleCnt="0">
        <dgm:presLayoutVars>
          <dgm:dir/>
          <dgm:animLvl val="lvl"/>
          <dgm:resizeHandles val="exact"/>
        </dgm:presLayoutVars>
      </dgm:prSet>
      <dgm:spPr/>
    </dgm:pt>
    <dgm:pt modelId="{1F67F50B-63D3-4FD6-BB6F-2DA37D6D56BF}" type="pres">
      <dgm:prSet presAssocID="{231C8E58-2094-4A2E-9513-9E7A644DD990}" presName="composite" presStyleCnt="0"/>
      <dgm:spPr/>
    </dgm:pt>
    <dgm:pt modelId="{EF3E5D51-2F58-469D-91E2-92148B7F1CC0}" type="pres">
      <dgm:prSet presAssocID="{231C8E58-2094-4A2E-9513-9E7A644DD9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42F0AA8-E3B6-429D-AD00-94358A0E0819}" type="pres">
      <dgm:prSet presAssocID="{231C8E58-2094-4A2E-9513-9E7A644DD990}" presName="desTx" presStyleLbl="alignAccFollowNode1" presStyleIdx="0" presStyleCnt="3">
        <dgm:presLayoutVars>
          <dgm:bulletEnabled val="1"/>
        </dgm:presLayoutVars>
      </dgm:prSet>
      <dgm:spPr/>
    </dgm:pt>
    <dgm:pt modelId="{043C2E48-E5CE-4040-AA84-92FB53168F83}" type="pres">
      <dgm:prSet presAssocID="{F3676D84-2109-443B-BD50-3D6CCCEFB326}" presName="space" presStyleCnt="0"/>
      <dgm:spPr/>
    </dgm:pt>
    <dgm:pt modelId="{5901D9E5-23A2-4515-9E2B-E27F8CC5340E}" type="pres">
      <dgm:prSet presAssocID="{541140CA-8A0A-4EA0-AC2A-45A06961F026}" presName="composite" presStyleCnt="0"/>
      <dgm:spPr/>
    </dgm:pt>
    <dgm:pt modelId="{BC311F77-4EF5-431C-A3F4-D11D9299E578}" type="pres">
      <dgm:prSet presAssocID="{541140CA-8A0A-4EA0-AC2A-45A06961F02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DC06578-59CF-478F-A2AD-6BCBD03F7D11}" type="pres">
      <dgm:prSet presAssocID="{541140CA-8A0A-4EA0-AC2A-45A06961F026}" presName="desTx" presStyleLbl="alignAccFollowNode1" presStyleIdx="1" presStyleCnt="3">
        <dgm:presLayoutVars>
          <dgm:bulletEnabled val="1"/>
        </dgm:presLayoutVars>
      </dgm:prSet>
      <dgm:spPr/>
    </dgm:pt>
    <dgm:pt modelId="{E703D4D0-EB12-4A5A-A8A8-FF89F9956740}" type="pres">
      <dgm:prSet presAssocID="{4DC47869-E469-4B41-A93C-BD909493E966}" presName="space" presStyleCnt="0"/>
      <dgm:spPr/>
    </dgm:pt>
    <dgm:pt modelId="{5D2B0CFD-4276-4CC6-9813-F6655AFABDB6}" type="pres">
      <dgm:prSet presAssocID="{B31C1707-1C8C-4E30-8EE6-5D31FE133A88}" presName="composite" presStyleCnt="0"/>
      <dgm:spPr/>
    </dgm:pt>
    <dgm:pt modelId="{F187A2D4-0E82-4972-A0CD-4D27E04F52D7}" type="pres">
      <dgm:prSet presAssocID="{B31C1707-1C8C-4E30-8EE6-5D31FE133A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28BAD01-34C1-4B38-8EAA-3036C19D00FB}" type="pres">
      <dgm:prSet presAssocID="{B31C1707-1C8C-4E30-8EE6-5D31FE133A8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B06B70C-56CB-447A-8784-533BAC603820}" srcId="{B31C1707-1C8C-4E30-8EE6-5D31FE133A88}" destId="{C0D9E057-060C-4ACA-BD25-FD76567DCA22}" srcOrd="2" destOrd="0" parTransId="{01A482BA-3B3C-4414-9EF2-D3540E2893C2}" sibTransId="{BFE9C763-59AB-4257-BCFC-D31FA9A7C767}"/>
    <dgm:cxn modelId="{2647F50E-56D2-4F5B-86A7-E7780CE7B2AA}" type="presOf" srcId="{DA6FFC88-3952-4DD3-BF59-900D0FDF11B7}" destId="{028BAD01-34C1-4B38-8EAA-3036C19D00FB}" srcOrd="0" destOrd="0" presId="urn:microsoft.com/office/officeart/2005/8/layout/hList1"/>
    <dgm:cxn modelId="{8DF4641A-2DD1-4B87-8F08-6571D5465803}" type="presOf" srcId="{C0D9E057-060C-4ACA-BD25-FD76567DCA22}" destId="{028BAD01-34C1-4B38-8EAA-3036C19D00FB}" srcOrd="0" destOrd="2" presId="urn:microsoft.com/office/officeart/2005/8/layout/hList1"/>
    <dgm:cxn modelId="{2E81AE27-90FA-4851-9969-C4B576255F24}" srcId="{B31C1707-1C8C-4E30-8EE6-5D31FE133A88}" destId="{1D4E948B-85A9-4A87-AF61-0A8F1C1F6091}" srcOrd="3" destOrd="0" parTransId="{AFFAC9EA-4B4F-4794-B3D1-604E02B6A497}" sibTransId="{82BF2E39-18EC-4763-B56D-1EC0BAA510CA}"/>
    <dgm:cxn modelId="{E016E628-8FBD-4B6B-AAEC-84E8C589B3DA}" type="presOf" srcId="{77AFA856-2CF1-40C1-90A9-E0318D4CD560}" destId="{EDC06578-59CF-478F-A2AD-6BCBD03F7D11}" srcOrd="0" destOrd="0" presId="urn:microsoft.com/office/officeart/2005/8/layout/hList1"/>
    <dgm:cxn modelId="{CFA13E35-055F-4EC6-8988-04B7F83D236A}" srcId="{8E9781C6-9451-4B4F-89A0-3DE9EA83A19A}" destId="{541140CA-8A0A-4EA0-AC2A-45A06961F026}" srcOrd="1" destOrd="0" parTransId="{D08E2DFE-FF7F-4F1B-A92A-A7A67FDF129B}" sibTransId="{4DC47869-E469-4B41-A93C-BD909493E966}"/>
    <dgm:cxn modelId="{B5907339-9320-4D9D-838F-2F06F995BAC0}" type="presOf" srcId="{651F8F68-3711-4903-99EF-2800001D7591}" destId="{742F0AA8-E3B6-429D-AD00-94358A0E0819}" srcOrd="0" destOrd="2" presId="urn:microsoft.com/office/officeart/2005/8/layout/hList1"/>
    <dgm:cxn modelId="{28BD7541-885C-45E1-9174-DD51536C9981}" srcId="{F1FD5484-3D85-47FC-8A4A-6DBB21A3C62F}" destId="{328DBE69-3FE4-4A4B-834F-3AA37B82E9AF}" srcOrd="0" destOrd="0" parTransId="{B714ACFC-6F2D-45C0-AE9E-0A09F026A65D}" sibTransId="{04A0243B-4D90-44F9-8121-9E74339622AF}"/>
    <dgm:cxn modelId="{2ED9F861-A950-4ABA-BE93-3F8AC11F799E}" srcId="{8E9781C6-9451-4B4F-89A0-3DE9EA83A19A}" destId="{B31C1707-1C8C-4E30-8EE6-5D31FE133A88}" srcOrd="2" destOrd="0" parTransId="{347FB679-C609-4825-A8F1-1FC2A7273130}" sibTransId="{1941FCD2-134C-4EB0-9243-3429A5BD56DB}"/>
    <dgm:cxn modelId="{AB5C1E45-9340-417A-8A3B-F1BD9142E5A7}" type="presOf" srcId="{DE793E33-DC97-4D8C-ACCF-9988BCD204CD}" destId="{742F0AA8-E3B6-429D-AD00-94358A0E0819}" srcOrd="0" destOrd="3" presId="urn:microsoft.com/office/officeart/2005/8/layout/hList1"/>
    <dgm:cxn modelId="{55051168-B4CF-4405-A585-80C71BD77144}" srcId="{B31C1707-1C8C-4E30-8EE6-5D31FE133A88}" destId="{AAB7D467-F5BD-4111-B899-939266BBD107}" srcOrd="1" destOrd="0" parTransId="{D47845FB-E36F-4241-AD19-87D3AC36C1B9}" sibTransId="{02DFA772-6C46-4D7E-BE17-036DE90BD602}"/>
    <dgm:cxn modelId="{606B5348-E6E6-4EDE-98C2-CF8D3DD378A9}" type="presOf" srcId="{541140CA-8A0A-4EA0-AC2A-45A06961F026}" destId="{BC311F77-4EF5-431C-A3F4-D11D9299E578}" srcOrd="0" destOrd="0" presId="urn:microsoft.com/office/officeart/2005/8/layout/hList1"/>
    <dgm:cxn modelId="{9AA3CE73-71B5-4FC3-8250-ADF82FB6375A}" srcId="{F1FD5484-3D85-47FC-8A4A-6DBB21A3C62F}" destId="{651F8F68-3711-4903-99EF-2800001D7591}" srcOrd="1" destOrd="0" parTransId="{8AC4395E-4AED-463F-8A61-E2CF552F5D36}" sibTransId="{6AD4FBB8-0BE8-4675-9F60-7AE15DE3CE72}"/>
    <dgm:cxn modelId="{2C261354-133C-4DFC-8E89-3B9696551FCA}" type="presOf" srcId="{2B92EBB5-9EE9-436E-AAAB-D2CA661427D1}" destId="{742F0AA8-E3B6-429D-AD00-94358A0E0819}" srcOrd="0" destOrd="5" presId="urn:microsoft.com/office/officeart/2005/8/layout/hList1"/>
    <dgm:cxn modelId="{A02A7683-87F4-470F-9CE8-6C3048B32CDC}" srcId="{541140CA-8A0A-4EA0-AC2A-45A06961F026}" destId="{A99C6F8C-FF95-4589-82BF-1336D24A13E0}" srcOrd="1" destOrd="0" parTransId="{7BE299B4-4AFC-4ED0-A8AB-5050283EF263}" sibTransId="{92CF3ABA-7EA7-4252-B0F2-D6C491CC80D5}"/>
    <dgm:cxn modelId="{BD1FEF95-6F74-4B89-9C7C-5533F23CAECD}" type="presOf" srcId="{8E9781C6-9451-4B4F-89A0-3DE9EA83A19A}" destId="{F32202A7-E505-483B-8045-C88A42939F8D}" srcOrd="0" destOrd="0" presId="urn:microsoft.com/office/officeart/2005/8/layout/hList1"/>
    <dgm:cxn modelId="{D617D4A0-2C72-48A7-A553-6C1E21C13DDD}" srcId="{F1FD5484-3D85-47FC-8A4A-6DBB21A3C62F}" destId="{DE793E33-DC97-4D8C-ACCF-9988BCD204CD}" srcOrd="2" destOrd="0" parTransId="{2AD24D7D-9E4C-4533-AC4E-990BF65F96F1}" sibTransId="{51C84D34-6C34-458C-9115-33270BB3D894}"/>
    <dgm:cxn modelId="{0F531EA1-AD1F-4AD5-8F95-F18EEB92667B}" srcId="{8E9781C6-9451-4B4F-89A0-3DE9EA83A19A}" destId="{231C8E58-2094-4A2E-9513-9E7A644DD990}" srcOrd="0" destOrd="0" parTransId="{955780F4-E084-4BDF-9E3E-6920F5CFD08B}" sibTransId="{F3676D84-2109-443B-BD50-3D6CCCEFB326}"/>
    <dgm:cxn modelId="{658D84A4-F60E-44CF-9D2A-0AD0A95BE17D}" type="presOf" srcId="{AAB7D467-F5BD-4111-B899-939266BBD107}" destId="{028BAD01-34C1-4B38-8EAA-3036C19D00FB}" srcOrd="0" destOrd="1" presId="urn:microsoft.com/office/officeart/2005/8/layout/hList1"/>
    <dgm:cxn modelId="{230EC6A6-2924-49F2-994B-C3A128BD3165}" type="presOf" srcId="{F1FD5484-3D85-47FC-8A4A-6DBB21A3C62F}" destId="{742F0AA8-E3B6-429D-AD00-94358A0E0819}" srcOrd="0" destOrd="0" presId="urn:microsoft.com/office/officeart/2005/8/layout/hList1"/>
    <dgm:cxn modelId="{4A50F1AC-D6E6-4CEA-8128-CF244151F964}" srcId="{231C8E58-2094-4A2E-9513-9E7A644DD990}" destId="{F1FD5484-3D85-47FC-8A4A-6DBB21A3C62F}" srcOrd="0" destOrd="0" parTransId="{D4065B31-0DE7-457D-88A9-2EE2D83D0B96}" sibTransId="{0AED41C6-6125-4367-92DF-5FF198BB3A95}"/>
    <dgm:cxn modelId="{8696F4BD-C9C0-452E-AAAB-102D1BEA0440}" type="presOf" srcId="{231C8E58-2094-4A2E-9513-9E7A644DD990}" destId="{EF3E5D51-2F58-469D-91E2-92148B7F1CC0}" srcOrd="0" destOrd="0" presId="urn:microsoft.com/office/officeart/2005/8/layout/hList1"/>
    <dgm:cxn modelId="{A3345FC1-54E5-4A84-9C87-AB3450434B78}" srcId="{541140CA-8A0A-4EA0-AC2A-45A06961F026}" destId="{77AFA856-2CF1-40C1-90A9-E0318D4CD560}" srcOrd="0" destOrd="0" parTransId="{FE6D1E08-7787-4D3D-A7A1-925859B732CC}" sibTransId="{4A493EBF-60D2-4E5B-ACA3-6B56E1425B19}"/>
    <dgm:cxn modelId="{501421CB-1127-47A9-92EE-8EA7BD26546A}" srcId="{231C8E58-2094-4A2E-9513-9E7A644DD990}" destId="{2B92EBB5-9EE9-436E-AAAB-D2CA661427D1}" srcOrd="1" destOrd="0" parTransId="{C17B46C2-7F70-4C27-A11C-388ECE0BA7CC}" sibTransId="{FA8072BB-3E81-49C6-8344-8DD78CA2593F}"/>
    <dgm:cxn modelId="{ABA969CF-1D6D-4BD6-95B2-19A03F696F37}" type="presOf" srcId="{A99C6F8C-FF95-4589-82BF-1336D24A13E0}" destId="{EDC06578-59CF-478F-A2AD-6BCBD03F7D11}" srcOrd="0" destOrd="1" presId="urn:microsoft.com/office/officeart/2005/8/layout/hList1"/>
    <dgm:cxn modelId="{ECD3A3D1-A248-4BCD-9DC4-347ECA003107}" srcId="{F1FD5484-3D85-47FC-8A4A-6DBB21A3C62F}" destId="{4CF51E3E-CCBD-4E15-823F-DDDB6625E0D6}" srcOrd="3" destOrd="0" parTransId="{BD992AB0-57C3-4C00-9582-B8FA5B381268}" sibTransId="{5DFDABF2-3BF6-4587-AFF8-9DED02E8B3B9}"/>
    <dgm:cxn modelId="{90EDC5E8-2E21-4D36-A300-7B8360C28271}" type="presOf" srcId="{1D4E948B-85A9-4A87-AF61-0A8F1C1F6091}" destId="{028BAD01-34C1-4B38-8EAA-3036C19D00FB}" srcOrd="0" destOrd="3" presId="urn:microsoft.com/office/officeart/2005/8/layout/hList1"/>
    <dgm:cxn modelId="{4117ECEF-633E-483A-873F-2FB67F42621E}" srcId="{B31C1707-1C8C-4E30-8EE6-5D31FE133A88}" destId="{DA6FFC88-3952-4DD3-BF59-900D0FDF11B7}" srcOrd="0" destOrd="0" parTransId="{EA0DEA7F-149A-42B1-A314-379F4AE99928}" sibTransId="{F026E47D-8FF8-4C01-956E-639EFB9B320B}"/>
    <dgm:cxn modelId="{4C1DDDF2-868A-4C8F-8D89-2BE51AB868CE}" type="presOf" srcId="{4CF51E3E-CCBD-4E15-823F-DDDB6625E0D6}" destId="{742F0AA8-E3B6-429D-AD00-94358A0E0819}" srcOrd="0" destOrd="4" presId="urn:microsoft.com/office/officeart/2005/8/layout/hList1"/>
    <dgm:cxn modelId="{E73003F5-7FB3-4768-A09C-1746AC99461E}" type="presOf" srcId="{328DBE69-3FE4-4A4B-834F-3AA37B82E9AF}" destId="{742F0AA8-E3B6-429D-AD00-94358A0E0819}" srcOrd="0" destOrd="1" presId="urn:microsoft.com/office/officeart/2005/8/layout/hList1"/>
    <dgm:cxn modelId="{24E7ECF9-D0E7-497C-8571-F890E575E37D}" type="presOf" srcId="{B31C1707-1C8C-4E30-8EE6-5D31FE133A88}" destId="{F187A2D4-0E82-4972-A0CD-4D27E04F52D7}" srcOrd="0" destOrd="0" presId="urn:microsoft.com/office/officeart/2005/8/layout/hList1"/>
    <dgm:cxn modelId="{B7F64AB2-999B-4D9F-BFB6-1AC5687A4614}" type="presParOf" srcId="{F32202A7-E505-483B-8045-C88A42939F8D}" destId="{1F67F50B-63D3-4FD6-BB6F-2DA37D6D56BF}" srcOrd="0" destOrd="0" presId="urn:microsoft.com/office/officeart/2005/8/layout/hList1"/>
    <dgm:cxn modelId="{79313B36-1368-4173-8CE9-695E360381CA}" type="presParOf" srcId="{1F67F50B-63D3-4FD6-BB6F-2DA37D6D56BF}" destId="{EF3E5D51-2F58-469D-91E2-92148B7F1CC0}" srcOrd="0" destOrd="0" presId="urn:microsoft.com/office/officeart/2005/8/layout/hList1"/>
    <dgm:cxn modelId="{A736C5E2-9000-4496-BBA2-105F6872A556}" type="presParOf" srcId="{1F67F50B-63D3-4FD6-BB6F-2DA37D6D56BF}" destId="{742F0AA8-E3B6-429D-AD00-94358A0E0819}" srcOrd="1" destOrd="0" presId="urn:microsoft.com/office/officeart/2005/8/layout/hList1"/>
    <dgm:cxn modelId="{EEE1E5FF-ADC5-4151-84A8-D3ED9F0C86A8}" type="presParOf" srcId="{F32202A7-E505-483B-8045-C88A42939F8D}" destId="{043C2E48-E5CE-4040-AA84-92FB53168F83}" srcOrd="1" destOrd="0" presId="urn:microsoft.com/office/officeart/2005/8/layout/hList1"/>
    <dgm:cxn modelId="{521B85E4-1EFF-4082-831A-DDBC2BE8D995}" type="presParOf" srcId="{F32202A7-E505-483B-8045-C88A42939F8D}" destId="{5901D9E5-23A2-4515-9E2B-E27F8CC5340E}" srcOrd="2" destOrd="0" presId="urn:microsoft.com/office/officeart/2005/8/layout/hList1"/>
    <dgm:cxn modelId="{B47FA7C0-4FEB-4F14-9B03-87E4D616A572}" type="presParOf" srcId="{5901D9E5-23A2-4515-9E2B-E27F8CC5340E}" destId="{BC311F77-4EF5-431C-A3F4-D11D9299E578}" srcOrd="0" destOrd="0" presId="urn:microsoft.com/office/officeart/2005/8/layout/hList1"/>
    <dgm:cxn modelId="{E824FFA2-9780-40C4-A546-0B085AA8C20D}" type="presParOf" srcId="{5901D9E5-23A2-4515-9E2B-E27F8CC5340E}" destId="{EDC06578-59CF-478F-A2AD-6BCBD03F7D11}" srcOrd="1" destOrd="0" presId="urn:microsoft.com/office/officeart/2005/8/layout/hList1"/>
    <dgm:cxn modelId="{AF0CFBFC-9635-43B3-9D5B-D13A398346A5}" type="presParOf" srcId="{F32202A7-E505-483B-8045-C88A42939F8D}" destId="{E703D4D0-EB12-4A5A-A8A8-FF89F9956740}" srcOrd="3" destOrd="0" presId="urn:microsoft.com/office/officeart/2005/8/layout/hList1"/>
    <dgm:cxn modelId="{8DB43257-5205-43A6-A590-1DBF166BAB93}" type="presParOf" srcId="{F32202A7-E505-483B-8045-C88A42939F8D}" destId="{5D2B0CFD-4276-4CC6-9813-F6655AFABDB6}" srcOrd="4" destOrd="0" presId="urn:microsoft.com/office/officeart/2005/8/layout/hList1"/>
    <dgm:cxn modelId="{5E05BA88-3721-44F2-8D69-1165F52BE368}" type="presParOf" srcId="{5D2B0CFD-4276-4CC6-9813-F6655AFABDB6}" destId="{F187A2D4-0E82-4972-A0CD-4D27E04F52D7}" srcOrd="0" destOrd="0" presId="urn:microsoft.com/office/officeart/2005/8/layout/hList1"/>
    <dgm:cxn modelId="{182ADC9B-67C9-455F-92FB-912E4DC5FF9F}" type="presParOf" srcId="{5D2B0CFD-4276-4CC6-9813-F6655AFABDB6}" destId="{028BAD01-34C1-4B38-8EAA-3036C19D00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E5D51-2F58-469D-91E2-92148B7F1CC0}">
      <dsp:nvSpPr>
        <dsp:cNvPr id="0" name=""/>
        <dsp:cNvSpPr/>
      </dsp:nvSpPr>
      <dsp:spPr>
        <a:xfrm>
          <a:off x="2949" y="763198"/>
          <a:ext cx="2875386" cy="697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Career Transitions</a:t>
          </a:r>
        </a:p>
      </dsp:txBody>
      <dsp:txXfrm>
        <a:off x="2949" y="763198"/>
        <a:ext cx="2875386" cy="697938"/>
      </dsp:txXfrm>
    </dsp:sp>
    <dsp:sp modelId="{742F0AA8-E3B6-429D-AD00-94358A0E0819}">
      <dsp:nvSpPr>
        <dsp:cNvPr id="0" name=""/>
        <dsp:cNvSpPr/>
      </dsp:nvSpPr>
      <dsp:spPr>
        <a:xfrm>
          <a:off x="2949" y="1461136"/>
          <a:ext cx="2875386" cy="2868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Host NextGen </a:t>
          </a:r>
          <a:r>
            <a:rPr lang="en-US" sz="1900" i="1" kern="1200" dirty="0"/>
            <a:t>Presents</a:t>
          </a:r>
          <a:r>
            <a:rPr lang="en-US" sz="1900" kern="1200" dirty="0"/>
            <a:t> webinars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Space (Feb)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Cyber (Mar)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Wealth Management (Apr)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Real Estate (May)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Serve as connections into industries</a:t>
          </a:r>
        </a:p>
      </dsp:txBody>
      <dsp:txXfrm>
        <a:off x="2949" y="1461136"/>
        <a:ext cx="2875386" cy="2868524"/>
      </dsp:txXfrm>
    </dsp:sp>
    <dsp:sp modelId="{BC311F77-4EF5-431C-A3F4-D11D9299E578}">
      <dsp:nvSpPr>
        <dsp:cNvPr id="0" name=""/>
        <dsp:cNvSpPr/>
      </dsp:nvSpPr>
      <dsp:spPr>
        <a:xfrm>
          <a:off x="3280890" y="763198"/>
          <a:ext cx="2875386" cy="697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Mentorship/Professional Development</a:t>
          </a:r>
        </a:p>
      </dsp:txBody>
      <dsp:txXfrm>
        <a:off x="3280890" y="763198"/>
        <a:ext cx="2875386" cy="697938"/>
      </dsp:txXfrm>
    </dsp:sp>
    <dsp:sp modelId="{EDC06578-59CF-478F-A2AD-6BCBD03F7D11}">
      <dsp:nvSpPr>
        <dsp:cNvPr id="0" name=""/>
        <dsp:cNvSpPr/>
      </dsp:nvSpPr>
      <dsp:spPr>
        <a:xfrm>
          <a:off x="3280890" y="1461136"/>
          <a:ext cx="2875386" cy="2868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Accessible via usafa.org website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Volunteer as mentors for fellow graduates and cadets</a:t>
          </a:r>
        </a:p>
      </dsp:txBody>
      <dsp:txXfrm>
        <a:off x="3280890" y="1461136"/>
        <a:ext cx="2875386" cy="2868524"/>
      </dsp:txXfrm>
    </dsp:sp>
    <dsp:sp modelId="{F187A2D4-0E82-4972-A0CD-4D27E04F52D7}">
      <dsp:nvSpPr>
        <dsp:cNvPr id="0" name=""/>
        <dsp:cNvSpPr/>
      </dsp:nvSpPr>
      <dsp:spPr>
        <a:xfrm>
          <a:off x="6558831" y="763198"/>
          <a:ext cx="2875386" cy="697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Social Activities &amp; Communication</a:t>
          </a:r>
        </a:p>
      </dsp:txBody>
      <dsp:txXfrm>
        <a:off x="6558831" y="763198"/>
        <a:ext cx="2875386" cy="697938"/>
      </dsp:txXfrm>
    </dsp:sp>
    <dsp:sp modelId="{028BAD01-34C1-4B38-8EAA-3036C19D00FB}">
      <dsp:nvSpPr>
        <dsp:cNvPr id="0" name=""/>
        <dsp:cNvSpPr/>
      </dsp:nvSpPr>
      <dsp:spPr>
        <a:xfrm>
          <a:off x="6558831" y="1461136"/>
          <a:ext cx="2875386" cy="2868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Next-Level Networking events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Support chapter-led events when possible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Active on social channels to promote USAFA and A&amp;F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NextGen emails</a:t>
          </a:r>
        </a:p>
      </dsp:txBody>
      <dsp:txXfrm>
        <a:off x="6558831" y="1461136"/>
        <a:ext cx="2875386" cy="286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venir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venir" panose="02000503020000020003" pitchFamily="2" charset="0"/>
              </a:defRPr>
            </a:lvl1pPr>
          </a:lstStyle>
          <a:p>
            <a:fld id="{61E8A0D5-2805-DA45-868C-1A60DD318111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venir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venir" panose="02000503020000020003" pitchFamily="2" charset="0"/>
              </a:defRPr>
            </a:lvl1pPr>
          </a:lstStyle>
          <a:p>
            <a:fld id="{AF0B3135-AED8-6840-BE24-B42D36303F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" panose="0200050302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" panose="0200050302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" panose="0200050302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" panose="0200050302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came from our finalized NGAC Charter (on Basecamp)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3135-AED8-6840-BE24-B42D36303F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9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3135-AED8-6840-BE24-B42D36303F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from the presentation Karl Weiss, Market Perceptions Founder gave to us, and made available to both boards.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3135-AED8-6840-BE24-B42D36303FB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5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5BC8E-8332-36E6-8719-6CADBE752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DF80B-7553-B8B1-F14E-439179513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5B01B-F49F-52A0-E8D2-54756C9F2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Italicized item—NGAC viewed AOG role to work and prioritized initiatives that align with core A&amp;F mission pillars and measurable engagement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09910-1FCE-7735-E12D-CCFB7B048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3135-AED8-6840-BE24-B42D36303F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2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3135-AED8-6840-BE24-B42D36303F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3AA6C-FBA9-371F-A60F-CB65EFC45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8B006-40DD-9DF3-244B-AAED8B07D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6E8BB-76E5-1DAB-1DDA-58D6BB30B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7A929-86CB-7B72-3090-55AB37677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3135-AED8-6840-BE24-B42D36303F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31E17-CC78-1FC3-5702-534346036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00E23-DF48-5A28-72F0-C926BFB76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329833-3FE3-9D66-2037-F65FC6099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4968-280B-418B-A236-26FCBE7A4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3135-AED8-6840-BE24-B42D36303F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3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CA9C-CACE-08EB-1B81-7C1089F384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388" y="2375222"/>
            <a:ext cx="9144000" cy="985424"/>
          </a:xfrm>
        </p:spPr>
        <p:txBody>
          <a:bodyPr anchor="b">
            <a:normAutofit/>
          </a:bodyPr>
          <a:lstStyle>
            <a:lvl1pPr algn="l">
              <a:defRPr sz="4800" spc="150" baseline="0">
                <a:solidFill>
                  <a:srgbClr val="EBE7E2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96C131C0-ED46-C371-7EA8-2AA7E58DF8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00" y="5735867"/>
            <a:ext cx="2531728" cy="80614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B48F6-1286-B9D1-DAB8-C34FBCAA39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388" y="3722387"/>
            <a:ext cx="2393950" cy="334963"/>
          </a:xfrm>
        </p:spPr>
        <p:txBody>
          <a:bodyPr>
            <a:normAutofit/>
          </a:bodyPr>
          <a:lstStyle>
            <a:lvl1pPr marL="0" indent="0">
              <a:buNone/>
              <a:defRPr sz="1200" b="1" i="0" spc="150" baseline="0">
                <a:solidFill>
                  <a:srgbClr val="93A4A3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SUBTITLE WOULD GO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4DF82B-59F3-4BB7-17F6-D733868E43F9}"/>
              </a:ext>
            </a:extLst>
          </p:cNvPr>
          <p:cNvCxnSpPr/>
          <p:nvPr userDrawn="1"/>
        </p:nvCxnSpPr>
        <p:spPr>
          <a:xfrm>
            <a:off x="560388" y="3501081"/>
            <a:ext cx="9135547" cy="0"/>
          </a:xfrm>
          <a:prstGeom prst="line">
            <a:avLst/>
          </a:prstGeom>
          <a:ln w="9525">
            <a:solidFill>
              <a:srgbClr val="EBE7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42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bg>
      <p:bgPr>
        <a:solidFill>
          <a:srgbClr val="EB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FB30996-EF51-0761-A0A3-7EDBB3FCA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3355" y="1374904"/>
            <a:ext cx="4306888" cy="36123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3556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94F626-574D-A6F1-BC93-84372B8CBEDE}"/>
              </a:ext>
            </a:extLst>
          </p:cNvPr>
          <p:cNvCxnSpPr>
            <a:cxnSpLocks/>
          </p:cNvCxnSpPr>
          <p:nvPr userDrawn="1"/>
        </p:nvCxnSpPr>
        <p:spPr>
          <a:xfrm flipH="1">
            <a:off x="923355" y="1868707"/>
            <a:ext cx="4306871" cy="0"/>
          </a:xfrm>
          <a:prstGeom prst="line">
            <a:avLst/>
          </a:prstGeom>
          <a:ln w="9525">
            <a:solidFill>
              <a:srgbClr val="0035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254665" y="6305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F18101F-BA09-7D47-876B-8DD968FDCDA5}" type="slidenum">
              <a:rPr lang="en-US" sz="1000" b="1" i="0" smtClean="0">
                <a:solidFill>
                  <a:srgbClr val="003594"/>
                </a:solidFill>
                <a:latin typeface="Avenir Next Condensed Demi Bold" panose="020B0506020202020204" pitchFamily="34" charset="0"/>
              </a:rPr>
              <a:pPr algn="l"/>
              <a:t>‹#›</a:t>
            </a:fld>
            <a:endParaRPr lang="en-US" sz="1000" b="1" i="0" dirty="0">
              <a:solidFill>
                <a:srgbClr val="003594"/>
              </a:solidFill>
              <a:latin typeface="Avenir Next Condensed Demi Bold" panose="020B0506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97DF25-982E-9C67-9564-CAF9A59649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3337" y="2411283"/>
            <a:ext cx="4306889" cy="32454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55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7" name="Picture 6" descr="A blue logo with wings&#10;&#10;Description automatically generated">
            <a:extLst>
              <a:ext uri="{FF2B5EF4-FFF2-40B4-BE49-F238E27FC236}">
                <a16:creationId xmlns:a16="http://schemas.microsoft.com/office/drawing/2014/main" id="{DAA8FD03-A374-306A-EE19-79F1FCA43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665" y="187325"/>
            <a:ext cx="883853" cy="8838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11D3B-B52E-50E1-753D-5DE289D4A41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35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CBAF10-C592-F41C-5C4A-F439C19A14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9785" y="1376313"/>
            <a:ext cx="4147221" cy="428044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AMETLOREM IPSUM DOLOR SIT AMET LOREM IPSUM DOLOR SIT AMET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03D84-9D4E-641D-380C-E14415A30B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90429" y="1048847"/>
            <a:ext cx="1790520" cy="0"/>
          </a:xfrm>
          <a:prstGeom prst="line">
            <a:avLst/>
          </a:prstGeom>
          <a:ln w="9525">
            <a:solidFill>
              <a:srgbClr val="93A4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EEFC5F-EF46-9172-3693-E99318E60E99}"/>
              </a:ext>
            </a:extLst>
          </p:cNvPr>
          <p:cNvCxnSpPr>
            <a:cxnSpLocks/>
          </p:cNvCxnSpPr>
          <p:nvPr userDrawn="1"/>
        </p:nvCxnSpPr>
        <p:spPr>
          <a:xfrm flipH="1">
            <a:off x="8390429" y="6063907"/>
            <a:ext cx="1790520" cy="0"/>
          </a:xfrm>
          <a:prstGeom prst="line">
            <a:avLst/>
          </a:prstGeom>
          <a:ln w="9525">
            <a:solidFill>
              <a:srgbClr val="93A4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5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bg>
      <p:bgPr>
        <a:solidFill>
          <a:srgbClr val="EB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FB30996-EF51-0761-A0A3-7EDBB3FCA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6711" y="1374904"/>
            <a:ext cx="4306888" cy="36123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3556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94F626-574D-A6F1-BC93-84372B8CBEDE}"/>
              </a:ext>
            </a:extLst>
          </p:cNvPr>
          <p:cNvCxnSpPr>
            <a:cxnSpLocks/>
          </p:cNvCxnSpPr>
          <p:nvPr userDrawn="1"/>
        </p:nvCxnSpPr>
        <p:spPr>
          <a:xfrm flipH="1">
            <a:off x="7016711" y="1868707"/>
            <a:ext cx="4306871" cy="0"/>
          </a:xfrm>
          <a:prstGeom prst="line">
            <a:avLst/>
          </a:prstGeom>
          <a:ln w="9525">
            <a:solidFill>
              <a:srgbClr val="0035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9170155" y="6324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1" i="0" smtClean="0">
                <a:solidFill>
                  <a:srgbClr val="003594"/>
                </a:solidFill>
                <a:latin typeface="Avenir Next Condensed Demi Bold" panose="020B0506020202020204" pitchFamily="34" charset="0"/>
              </a:rPr>
              <a:pPr algn="r"/>
              <a:t>‹#›</a:t>
            </a:fld>
            <a:endParaRPr lang="en-US" sz="1000" b="1" i="0" dirty="0">
              <a:solidFill>
                <a:srgbClr val="003594"/>
              </a:solidFill>
              <a:latin typeface="Avenir Next Condensed Demi Bold" panose="020B0506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97DF25-982E-9C67-9564-CAF9A59649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6693" y="2411283"/>
            <a:ext cx="4306889" cy="32454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55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7" name="Picture 6" descr="A blue logo with wings&#10;&#10;Description automatically generated">
            <a:extLst>
              <a:ext uri="{FF2B5EF4-FFF2-40B4-BE49-F238E27FC236}">
                <a16:creationId xmlns:a16="http://schemas.microsoft.com/office/drawing/2014/main" id="{DAA8FD03-A374-306A-EE19-79F1FCA43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502" y="206179"/>
            <a:ext cx="883853" cy="8838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8C189B-8C57-F955-8152-DB5ED15FF83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35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" panose="02000503020000020003" pitchFamily="2" charset="0"/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88ED9A3C-1F51-0635-443A-346A843BFB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3785" y="1376313"/>
            <a:ext cx="4147221" cy="428044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AMETLOREM IPSUM DOLOR SIT AMET LOREM IPSUM DOLOR SIT AMET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9DD0F-659A-D37D-0BF1-04AAD229D1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294429" y="1048847"/>
            <a:ext cx="1790520" cy="0"/>
          </a:xfrm>
          <a:prstGeom prst="line">
            <a:avLst/>
          </a:prstGeom>
          <a:ln w="9525">
            <a:solidFill>
              <a:srgbClr val="93A4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A868E5-7BE4-F665-F83B-9D0807237157}"/>
              </a:ext>
            </a:extLst>
          </p:cNvPr>
          <p:cNvCxnSpPr>
            <a:cxnSpLocks/>
          </p:cNvCxnSpPr>
          <p:nvPr userDrawn="1"/>
        </p:nvCxnSpPr>
        <p:spPr>
          <a:xfrm flipH="1">
            <a:off x="2294429" y="6063907"/>
            <a:ext cx="1790520" cy="0"/>
          </a:xfrm>
          <a:prstGeom prst="line">
            <a:avLst/>
          </a:prstGeom>
          <a:ln w="9525">
            <a:solidFill>
              <a:srgbClr val="93A4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1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bg>
      <p:bgPr>
        <a:solidFill>
          <a:srgbClr val="EB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FB30996-EF51-0761-A0A3-7EDBB3FCA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324" y="467490"/>
            <a:ext cx="9544155" cy="46723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3556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9170155" y="6324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1" i="0" smtClean="0">
                <a:solidFill>
                  <a:srgbClr val="003594"/>
                </a:solidFill>
                <a:latin typeface="Avenir Next Condensed Demi Bold" panose="020B0506020202020204" pitchFamily="34" charset="0"/>
              </a:rPr>
              <a:pPr algn="r"/>
              <a:t>‹#›</a:t>
            </a:fld>
            <a:endParaRPr lang="en-US" sz="1000" b="1" i="0" dirty="0">
              <a:solidFill>
                <a:srgbClr val="003594"/>
              </a:solidFill>
              <a:latin typeface="Avenir Next Condensed Demi Bold" panose="020B0506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97DF25-982E-9C67-9564-CAF9A59649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761" y="1473200"/>
            <a:ext cx="10703822" cy="4718621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55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7" name="Picture 6" descr="A blue logo with wings&#10;&#10;Description automatically generated">
            <a:extLst>
              <a:ext uri="{FF2B5EF4-FFF2-40B4-BE49-F238E27FC236}">
                <a16:creationId xmlns:a16="http://schemas.microsoft.com/office/drawing/2014/main" id="{DAA8FD03-A374-306A-EE19-79F1FCA43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502" y="206179"/>
            <a:ext cx="883853" cy="8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ison">
    <p:bg>
      <p:bgPr>
        <a:solidFill>
          <a:srgbClr val="00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11101840" y="6309991"/>
            <a:ext cx="672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0" i="0" smtClean="0">
                <a:solidFill>
                  <a:schemeClr val="bg1"/>
                </a:solidFill>
                <a:latin typeface="Avenir" panose="02000503020000020003" pitchFamily="2" charset="0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pic>
        <p:nvPicPr>
          <p:cNvPr id="20" name="Picture 19" descr="A white logo with wings&#10;&#10;Description automatically generated">
            <a:extLst>
              <a:ext uri="{FF2B5EF4-FFF2-40B4-BE49-F238E27FC236}">
                <a16:creationId xmlns:a16="http://schemas.microsoft.com/office/drawing/2014/main" id="{18B6C426-54DD-E290-B2FB-26332FBF0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1840" y="182884"/>
            <a:ext cx="889196" cy="8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6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solidFill>
          <a:srgbClr val="EB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logo with wings&#10;&#10;Description automatically generated">
            <a:extLst>
              <a:ext uri="{FF2B5EF4-FFF2-40B4-BE49-F238E27FC236}">
                <a16:creationId xmlns:a16="http://schemas.microsoft.com/office/drawing/2014/main" id="{454AC507-34FC-345F-DBD8-1F410CCB2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7183" y="187325"/>
            <a:ext cx="883853" cy="883853"/>
          </a:xfrm>
          <a:prstGeom prst="rect">
            <a:avLst/>
          </a:prstGeom>
        </p:spPr>
      </p:pic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FB30996-EF51-0761-A0A3-7EDBB3FCA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3194" y="1365477"/>
            <a:ext cx="4306888" cy="36123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3556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94F626-574D-A6F1-BC93-84372B8CBEDE}"/>
              </a:ext>
            </a:extLst>
          </p:cNvPr>
          <p:cNvCxnSpPr/>
          <p:nvPr userDrawn="1"/>
        </p:nvCxnSpPr>
        <p:spPr>
          <a:xfrm flipH="1">
            <a:off x="6353194" y="1859280"/>
            <a:ext cx="6116320" cy="0"/>
          </a:xfrm>
          <a:prstGeom prst="line">
            <a:avLst/>
          </a:prstGeom>
          <a:ln w="9525">
            <a:solidFill>
              <a:srgbClr val="0035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9247836" y="6305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1" i="0" smtClean="0">
                <a:solidFill>
                  <a:srgbClr val="003594"/>
                </a:solidFill>
                <a:latin typeface="Avenir Next Condensed Demi Bold" panose="020B0506020202020204" pitchFamily="34" charset="0"/>
              </a:rPr>
              <a:pPr algn="r"/>
              <a:t>‹#›</a:t>
            </a:fld>
            <a:endParaRPr lang="en-US" sz="1000" b="1" i="0" dirty="0">
              <a:solidFill>
                <a:srgbClr val="003594"/>
              </a:solidFill>
              <a:latin typeface="Avenir Next Condensed Demi Bold" panose="020B0506020202020204" pitchFamily="34" charset="0"/>
            </a:endParaRP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BDF6376-5331-A887-C6D1-7B87DD41A4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493"/>
            <a:ext cx="5838807" cy="338115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1306D0E-0C53-057D-6366-CAE55E2F27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70081" y="3474353"/>
            <a:ext cx="2868726" cy="33811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3DCF166-C5D8-D23C-68D1-6F4DE9CEE6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74353"/>
            <a:ext cx="2868726" cy="33811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3E5A262-93B9-AAE9-F1CB-EAF04E5D15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3176" y="2401856"/>
            <a:ext cx="4306889" cy="32747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355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0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Pr>
        <a:solidFill>
          <a:srgbClr val="00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1D79BF-9B94-F322-93A9-A63D23A4DE9F}"/>
              </a:ext>
            </a:extLst>
          </p:cNvPr>
          <p:cNvSpPr/>
          <p:nvPr userDrawn="1"/>
        </p:nvSpPr>
        <p:spPr>
          <a:xfrm>
            <a:off x="1" y="0"/>
            <a:ext cx="470648" cy="6858000"/>
          </a:xfrm>
          <a:prstGeom prst="rect">
            <a:avLst/>
          </a:prstGeom>
          <a:solidFill>
            <a:srgbClr val="982C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noFill/>
              <a:latin typeface="Avenir" panose="02000503020000020003" pitchFamily="2" charset="0"/>
            </a:endParaRP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FB30996-EF51-0761-A0A3-7EDBB3FCA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9194" y="5807850"/>
            <a:ext cx="2922886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 b="0" i="0">
                <a:solidFill>
                  <a:schemeClr val="bg1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SUBHEADLINE</a:t>
            </a:r>
          </a:p>
          <a:p>
            <a:pPr lvl="0"/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11115040" y="5807851"/>
            <a:ext cx="672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0" i="0" smtClean="0">
                <a:solidFill>
                  <a:schemeClr val="bg1"/>
                </a:solidFill>
                <a:latin typeface="Avenir" panose="02000503020000020003" pitchFamily="2" charset="0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pic>
        <p:nvPicPr>
          <p:cNvPr id="20" name="Picture 19" descr="A white logo with wings&#10;&#10;Description automatically generated">
            <a:extLst>
              <a:ext uri="{FF2B5EF4-FFF2-40B4-BE49-F238E27FC236}">
                <a16:creationId xmlns:a16="http://schemas.microsoft.com/office/drawing/2014/main" id="{18B6C426-54DD-E290-B2FB-26332FBF0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1840" y="182884"/>
            <a:ext cx="889196" cy="889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9DB4E-0700-161F-776B-1C37928C0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6253" y="5238255"/>
            <a:ext cx="4276917" cy="9347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569068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bg>
      <p:bgPr>
        <a:solidFill>
          <a:srgbClr val="00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1D79BF-9B94-F322-93A9-A63D23A4DE9F}"/>
              </a:ext>
            </a:extLst>
          </p:cNvPr>
          <p:cNvSpPr/>
          <p:nvPr userDrawn="1"/>
        </p:nvSpPr>
        <p:spPr>
          <a:xfrm>
            <a:off x="1" y="0"/>
            <a:ext cx="470648" cy="6858000"/>
          </a:xfrm>
          <a:prstGeom prst="rect">
            <a:avLst/>
          </a:prstGeom>
          <a:solidFill>
            <a:srgbClr val="93A4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93A4A3"/>
              </a:solidFill>
              <a:latin typeface="Avenir" panose="02000503020000020003" pitchFamily="2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11115040" y="5807851"/>
            <a:ext cx="672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0" i="0" smtClean="0">
                <a:solidFill>
                  <a:schemeClr val="bg1"/>
                </a:solidFill>
                <a:latin typeface="Avenir" panose="02000503020000020003" pitchFamily="2" charset="0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pic>
        <p:nvPicPr>
          <p:cNvPr id="20" name="Picture 19" descr="A white logo with wings&#10;&#10;Description automatically generated">
            <a:extLst>
              <a:ext uri="{FF2B5EF4-FFF2-40B4-BE49-F238E27FC236}">
                <a16:creationId xmlns:a16="http://schemas.microsoft.com/office/drawing/2014/main" id="{18B6C426-54DD-E290-B2FB-26332FBF0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1840" y="182884"/>
            <a:ext cx="889196" cy="889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9DB4E-0700-161F-776B-1C37928C0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6253" y="5238255"/>
            <a:ext cx="4276917" cy="9347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71A718E4-202E-886A-CA60-8EB2CBF119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9194" y="5807850"/>
            <a:ext cx="2922886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 b="0" i="0">
                <a:solidFill>
                  <a:schemeClr val="bg1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SUBHEADLINE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9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bg>
      <p:bgPr>
        <a:solidFill>
          <a:srgbClr val="00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1D79BF-9B94-F322-93A9-A63D23A4DE9F}"/>
              </a:ext>
            </a:extLst>
          </p:cNvPr>
          <p:cNvSpPr/>
          <p:nvPr userDrawn="1"/>
        </p:nvSpPr>
        <p:spPr>
          <a:xfrm>
            <a:off x="1" y="0"/>
            <a:ext cx="470648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93A4A3"/>
              </a:solidFill>
              <a:latin typeface="Avenir" panose="02000503020000020003" pitchFamily="2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11115040" y="5807851"/>
            <a:ext cx="672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0" i="0" smtClean="0">
                <a:solidFill>
                  <a:schemeClr val="bg1"/>
                </a:solidFill>
                <a:latin typeface="Avenir" panose="02000503020000020003" pitchFamily="2" charset="0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pic>
        <p:nvPicPr>
          <p:cNvPr id="20" name="Picture 19" descr="A white logo with wings&#10;&#10;Description automatically generated">
            <a:extLst>
              <a:ext uri="{FF2B5EF4-FFF2-40B4-BE49-F238E27FC236}">
                <a16:creationId xmlns:a16="http://schemas.microsoft.com/office/drawing/2014/main" id="{18B6C426-54DD-E290-B2FB-26332FBF0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1840" y="182884"/>
            <a:ext cx="889196" cy="889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9DB4E-0700-161F-776B-1C37928C0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6253" y="5238255"/>
            <a:ext cx="4276917" cy="9347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B15C2CDE-ADA2-7867-AB14-3D65428E0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9194" y="5807850"/>
            <a:ext cx="2922886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 b="0" i="0">
                <a:solidFill>
                  <a:schemeClr val="bg1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SUBHEADLINE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21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bg>
      <p:bgPr>
        <a:solidFill>
          <a:srgbClr val="00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1D79BF-9B94-F322-93A9-A63D23A4DE9F}"/>
              </a:ext>
            </a:extLst>
          </p:cNvPr>
          <p:cNvSpPr/>
          <p:nvPr userDrawn="1"/>
        </p:nvSpPr>
        <p:spPr>
          <a:xfrm>
            <a:off x="1" y="0"/>
            <a:ext cx="470648" cy="6858000"/>
          </a:xfrm>
          <a:prstGeom prst="rect">
            <a:avLst/>
          </a:prstGeom>
          <a:solidFill>
            <a:srgbClr val="E5A9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noFill/>
              <a:latin typeface="Avenir" panose="02000503020000020003" pitchFamily="2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11115040" y="5807851"/>
            <a:ext cx="672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0" i="0" smtClean="0">
                <a:solidFill>
                  <a:schemeClr val="bg1"/>
                </a:solidFill>
                <a:latin typeface="Avenir" panose="02000503020000020003" pitchFamily="2" charset="0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pic>
        <p:nvPicPr>
          <p:cNvPr id="20" name="Picture 19" descr="A white logo with wings&#10;&#10;Description automatically generated">
            <a:extLst>
              <a:ext uri="{FF2B5EF4-FFF2-40B4-BE49-F238E27FC236}">
                <a16:creationId xmlns:a16="http://schemas.microsoft.com/office/drawing/2014/main" id="{18B6C426-54DD-E290-B2FB-26332FBF0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1840" y="182884"/>
            <a:ext cx="889196" cy="889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9DB4E-0700-161F-776B-1C37928C0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6253" y="5238255"/>
            <a:ext cx="4276917" cy="9347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4ACEC5B9-7C22-6979-60D2-B1DCA8A53D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9194" y="5807850"/>
            <a:ext cx="2922886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 b="0" i="0">
                <a:solidFill>
                  <a:schemeClr val="bg1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SUBHEADLINE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35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ison">
    <p:bg>
      <p:bgPr>
        <a:solidFill>
          <a:srgbClr val="00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11115040" y="5807851"/>
            <a:ext cx="672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0" i="0" smtClean="0">
                <a:solidFill>
                  <a:schemeClr val="bg1"/>
                </a:solidFill>
                <a:latin typeface="Avenir" panose="02000503020000020003" pitchFamily="2" charset="0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pic>
        <p:nvPicPr>
          <p:cNvPr id="20" name="Picture 19" descr="A white logo with wings&#10;&#10;Description automatically generated">
            <a:extLst>
              <a:ext uri="{FF2B5EF4-FFF2-40B4-BE49-F238E27FC236}">
                <a16:creationId xmlns:a16="http://schemas.microsoft.com/office/drawing/2014/main" id="{18B6C426-54DD-E290-B2FB-26332FBF0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1840" y="182884"/>
            <a:ext cx="889196" cy="889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9DB4E-0700-161F-776B-1C37928C0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6253" y="5238255"/>
            <a:ext cx="4276917" cy="9347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4ACEC5B9-7C22-6979-60D2-B1DCA8A53D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9194" y="5807850"/>
            <a:ext cx="2922886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 b="0" i="0">
                <a:solidFill>
                  <a:schemeClr val="bg1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SUBHEADLINE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9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36DA1C-DCD0-847F-EA1F-99B3442B2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9619" y="6037263"/>
            <a:ext cx="9764712" cy="48498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3600" b="1" i="0" spc="150" baseline="0">
                <a:solidFill>
                  <a:schemeClr val="bg1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THIS IS A HEADLINE</a:t>
            </a:r>
          </a:p>
        </p:txBody>
      </p:sp>
    </p:spTree>
    <p:extLst>
      <p:ext uri="{BB962C8B-B14F-4D97-AF65-F5344CB8AC3E}">
        <p14:creationId xmlns:p14="http://schemas.microsoft.com/office/powerpoint/2010/main" val="175572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solidFill>
          <a:srgbClr val="00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4843A7-A25E-75E3-AD60-C57EE24403F5}"/>
              </a:ext>
            </a:extLst>
          </p:cNvPr>
          <p:cNvSpPr/>
          <p:nvPr userDrawn="1"/>
        </p:nvSpPr>
        <p:spPr>
          <a:xfrm>
            <a:off x="-1" y="0"/>
            <a:ext cx="11335473" cy="6076710"/>
          </a:xfrm>
          <a:prstGeom prst="rect">
            <a:avLst/>
          </a:prstGeom>
          <a:solidFill>
            <a:srgbClr val="EBE7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3556"/>
              </a:solidFill>
              <a:latin typeface="Avenir" panose="02000503020000020003" pitchFamily="2" charset="0"/>
            </a:endParaRP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147B7222-9590-72AC-B61B-BB0B65F8DB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" y="3888696"/>
            <a:ext cx="11334757" cy="29693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FB30996-EF51-0761-A0A3-7EDBB3FCA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154" y="1002779"/>
            <a:ext cx="4306888" cy="36123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rgbClr val="003594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94F626-574D-A6F1-BC93-84372B8CBEDE}"/>
              </a:ext>
            </a:extLst>
          </p:cNvPr>
          <p:cNvCxnSpPr>
            <a:cxnSpLocks/>
          </p:cNvCxnSpPr>
          <p:nvPr userDrawn="1"/>
        </p:nvCxnSpPr>
        <p:spPr>
          <a:xfrm flipH="1">
            <a:off x="1757680" y="414286"/>
            <a:ext cx="10434320" cy="0"/>
          </a:xfrm>
          <a:prstGeom prst="line">
            <a:avLst/>
          </a:prstGeom>
          <a:ln>
            <a:solidFill>
              <a:srgbClr val="0035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C29C860-7FD8-0C98-B281-B52597F7AE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2153" y="1810745"/>
            <a:ext cx="10188506" cy="1524986"/>
          </a:xfrm>
        </p:spPr>
        <p:txBody>
          <a:bodyPr/>
          <a:lstStyle>
            <a:lvl1pPr marL="0" indent="0">
              <a:buNone/>
              <a:defRPr sz="1600">
                <a:solidFill>
                  <a:srgbClr val="003556"/>
                </a:solidFill>
              </a:defRPr>
            </a:lvl1pPr>
            <a:lvl2pPr marL="457200" indent="0">
              <a:buNone/>
              <a:defRPr sz="1600">
                <a:solidFill>
                  <a:srgbClr val="003594"/>
                </a:solidFill>
              </a:defRPr>
            </a:lvl2pPr>
            <a:lvl3pPr marL="914400" indent="0">
              <a:buNone/>
              <a:defRPr sz="1600">
                <a:solidFill>
                  <a:srgbClr val="003594"/>
                </a:solidFill>
              </a:defRPr>
            </a:lvl3pPr>
            <a:lvl4pPr marL="1371600" indent="0">
              <a:buNone/>
              <a:defRPr sz="1600">
                <a:solidFill>
                  <a:srgbClr val="003594"/>
                </a:solidFill>
              </a:defRPr>
            </a:lvl4pPr>
            <a:lvl5pPr marL="1828800" indent="0">
              <a:buNone/>
              <a:defRPr sz="1600">
                <a:solidFill>
                  <a:srgbClr val="00359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3253DE-3785-5FA7-CC50-93DE604537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153" y="276173"/>
            <a:ext cx="1185527" cy="276225"/>
          </a:xfrm>
        </p:spPr>
        <p:txBody>
          <a:bodyPr>
            <a:noAutofit/>
          </a:bodyPr>
          <a:lstStyle>
            <a:lvl1pPr marL="0" indent="0">
              <a:buNone/>
              <a:defRPr sz="1200" b="1" i="0" spc="150" baseline="0">
                <a:solidFill>
                  <a:srgbClr val="003594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PAGE NAME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FE4CD792-DCCA-E82D-B049-82E0EC673C59}"/>
              </a:ext>
            </a:extLst>
          </p:cNvPr>
          <p:cNvSpPr txBox="1">
            <a:spLocks/>
          </p:cNvSpPr>
          <p:nvPr userDrawn="1"/>
        </p:nvSpPr>
        <p:spPr>
          <a:xfrm>
            <a:off x="11500700" y="6305550"/>
            <a:ext cx="490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1" i="0" smtClean="0">
                <a:solidFill>
                  <a:srgbClr val="93A4A3"/>
                </a:solidFill>
                <a:latin typeface="Avenir Next Condensed Demi Bold" panose="020B0506020202020204" pitchFamily="34" charset="0"/>
              </a:rPr>
              <a:pPr algn="r"/>
              <a:t>‹#›</a:t>
            </a:fld>
            <a:endParaRPr lang="en-US" sz="1000" b="1" i="0" dirty="0">
              <a:solidFill>
                <a:srgbClr val="93A4A3"/>
              </a:solidFill>
              <a:latin typeface="Avenir Next Condensed Demi Bol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23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solidFill>
          <a:srgbClr val="EB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FB30996-EF51-0761-A0A3-7EDBB3FCA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192" y="233671"/>
            <a:ext cx="2776788" cy="36123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3594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37E1AFCB-1138-B90A-46C8-6BEDFE8018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07571" y="0"/>
            <a:ext cx="228442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B6B89-3EB7-076F-1954-3E5EFAEC52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191" y="1243980"/>
            <a:ext cx="7880627" cy="4751467"/>
          </a:xfrm>
        </p:spPr>
        <p:txBody>
          <a:bodyPr>
            <a:normAutofit/>
          </a:bodyPr>
          <a:lstStyle>
            <a:lvl1pPr marL="342900" indent="-342900">
              <a:buClr>
                <a:srgbClr val="003594"/>
              </a:buClr>
              <a:buFont typeface="Arial" panose="020B0604020202020204" pitchFamily="34" charset="0"/>
              <a:buChar char="•"/>
              <a:defRPr sz="1600">
                <a:solidFill>
                  <a:srgbClr val="003556"/>
                </a:solidFill>
              </a:defRPr>
            </a:lvl1pPr>
            <a:lvl2pPr marL="457200" indent="0">
              <a:buNone/>
              <a:defRPr sz="2000">
                <a:solidFill>
                  <a:srgbClr val="003556"/>
                </a:solidFill>
              </a:defRPr>
            </a:lvl2pPr>
            <a:lvl3pPr marL="914400" indent="0">
              <a:buNone/>
              <a:defRPr sz="2000">
                <a:solidFill>
                  <a:srgbClr val="003556"/>
                </a:solidFill>
              </a:defRPr>
            </a:lvl3pPr>
            <a:lvl4pPr marL="1371600" indent="0">
              <a:buNone/>
              <a:defRPr sz="2000">
                <a:solidFill>
                  <a:srgbClr val="003556"/>
                </a:solidFill>
              </a:defRPr>
            </a:lvl4pPr>
            <a:lvl5pPr marL="1828800" indent="0">
              <a:buNone/>
              <a:defRPr sz="2000">
                <a:solidFill>
                  <a:srgbClr val="003556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6D593B72-04EC-95C5-FCE0-3EACB59E4752}"/>
              </a:ext>
            </a:extLst>
          </p:cNvPr>
          <p:cNvSpPr txBox="1">
            <a:spLocks/>
          </p:cNvSpPr>
          <p:nvPr userDrawn="1"/>
        </p:nvSpPr>
        <p:spPr>
          <a:xfrm>
            <a:off x="254665" y="6259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F18101F-BA09-7D47-876B-8DD968FDCDA5}" type="slidenum">
              <a:rPr lang="en-US" sz="1000" b="1" i="0" smtClean="0">
                <a:solidFill>
                  <a:srgbClr val="003594"/>
                </a:solidFill>
                <a:latin typeface="Avenir Next Condensed Demi Bold" panose="020B0506020202020204" pitchFamily="34" charset="0"/>
              </a:rPr>
              <a:pPr algn="l"/>
              <a:t>‹#›</a:t>
            </a:fld>
            <a:endParaRPr lang="en-US" sz="1000" b="1" i="0" dirty="0">
              <a:solidFill>
                <a:srgbClr val="003594"/>
              </a:solidFill>
              <a:latin typeface="Avenir Next Condensed Demi Bold" panose="020B0506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4ACFE-1683-2ACB-6EFE-9DE26E8C5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191" y="6243609"/>
            <a:ext cx="1434904" cy="4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B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80819B-4600-CDF7-507A-191B916212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10705"/>
            <a:ext cx="12224480" cy="60472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40004-383D-BA9B-E55C-550834B0A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207963"/>
            <a:ext cx="5354638" cy="263377"/>
          </a:xfrm>
        </p:spPr>
        <p:txBody>
          <a:bodyPr>
            <a:normAutofit/>
          </a:bodyPr>
          <a:lstStyle>
            <a:lvl1pPr marL="0" indent="0">
              <a:buNone/>
              <a:defRPr sz="1600" b="1" i="0" spc="150" baseline="0">
                <a:solidFill>
                  <a:srgbClr val="003594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CC4D0C5E-6B9C-8FA8-EEFB-DE42BC96011C}"/>
              </a:ext>
            </a:extLst>
          </p:cNvPr>
          <p:cNvSpPr txBox="1">
            <a:spLocks/>
          </p:cNvSpPr>
          <p:nvPr userDrawn="1"/>
        </p:nvSpPr>
        <p:spPr>
          <a:xfrm>
            <a:off x="11481846" y="207963"/>
            <a:ext cx="509189" cy="263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1" i="0" smtClean="0">
                <a:solidFill>
                  <a:srgbClr val="003594"/>
                </a:solidFill>
                <a:latin typeface="Avenir Next Condensed Demi Bold" panose="020B0506020202020204" pitchFamily="34" charset="0"/>
              </a:rPr>
              <a:pPr algn="r"/>
              <a:t>‹#›</a:t>
            </a:fld>
            <a:endParaRPr lang="en-US" sz="1000" b="1" i="0" dirty="0">
              <a:solidFill>
                <a:srgbClr val="003594"/>
              </a:solidFill>
              <a:latin typeface="Avenir Next Condensed Demi Bold" panose="020B0506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40ED9-B4FC-15A0-09F3-16AF38019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2411" y="127940"/>
            <a:ext cx="1464058" cy="4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4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A4B99CD-A0B0-722A-1248-FBBC559464F8}"/>
              </a:ext>
            </a:extLst>
          </p:cNvPr>
          <p:cNvSpPr txBox="1">
            <a:spLocks/>
          </p:cNvSpPr>
          <p:nvPr userDrawn="1"/>
        </p:nvSpPr>
        <p:spPr>
          <a:xfrm>
            <a:off x="9289331" y="207962"/>
            <a:ext cx="2743200" cy="263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82000"/>
                  </a:schemeClr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8101F-BA09-7D47-876B-8DD968FDCDA5}" type="slidenum">
              <a:rPr lang="en-US" b="1" i="0" smtClean="0">
                <a:solidFill>
                  <a:srgbClr val="93A4A3"/>
                </a:solidFill>
                <a:latin typeface="Avenir Next Condensed Demi Bold" panose="020B0506020202020204" pitchFamily="34" charset="0"/>
              </a:rPr>
              <a:pPr/>
              <a:t>‹#›</a:t>
            </a:fld>
            <a:endParaRPr lang="en-US" b="1" i="0" dirty="0">
              <a:solidFill>
                <a:srgbClr val="93A4A3"/>
              </a:solidFill>
              <a:latin typeface="Avenir Next Condensed Demi Bold" panose="020B0506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65ECFC0-4740-A1FD-8BA7-5ABB263783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207963"/>
            <a:ext cx="5354638" cy="263377"/>
          </a:xfrm>
        </p:spPr>
        <p:txBody>
          <a:bodyPr>
            <a:normAutofit/>
          </a:bodyPr>
          <a:lstStyle>
            <a:lvl1pPr marL="0" indent="0">
              <a:buNone/>
              <a:defRPr sz="1600" b="1" i="0" spc="150" baseline="0">
                <a:solidFill>
                  <a:srgbClr val="93A4A3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9D414-C227-A031-AC8E-5FA10185F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0120" y="119366"/>
            <a:ext cx="1467040" cy="41585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163382-48A0-50B0-9CA4-30973DEDD7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10705"/>
            <a:ext cx="12224480" cy="60472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9210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1F66865-11F0-C129-7AFF-94F9871AFD1F}"/>
              </a:ext>
            </a:extLst>
          </p:cNvPr>
          <p:cNvSpPr txBox="1">
            <a:spLocks/>
          </p:cNvSpPr>
          <p:nvPr userDrawn="1"/>
        </p:nvSpPr>
        <p:spPr>
          <a:xfrm>
            <a:off x="4540250" y="5897520"/>
            <a:ext cx="2743200" cy="263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82000"/>
                  </a:schemeClr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F18101F-BA09-7D47-876B-8DD968FDCDA5}" type="slidenum">
              <a:rPr lang="en-US" b="1" i="0" smtClean="0">
                <a:solidFill>
                  <a:srgbClr val="93A4A3"/>
                </a:solidFill>
                <a:latin typeface="Avenir Next Condensed Demi Bold" panose="020B0506020202020204" pitchFamily="34" charset="0"/>
              </a:rPr>
              <a:pPr algn="ctr"/>
              <a:t>‹#›</a:t>
            </a:fld>
            <a:endParaRPr lang="en-US" b="1" i="0" dirty="0">
              <a:solidFill>
                <a:srgbClr val="93A4A3"/>
              </a:solidFill>
              <a:latin typeface="Avenir Next Condensed Demi Bold" panose="020B0506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62E04-3838-369E-F107-10C684F09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6850" y="1923068"/>
            <a:ext cx="8890000" cy="38078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SPACE FOR STATEMENT HEADLINE</a:t>
            </a:r>
          </a:p>
        </p:txBody>
      </p:sp>
      <p:pic>
        <p:nvPicPr>
          <p:cNvPr id="2" name="Picture 1" descr="A white logo with wings&#10;&#10;Description automatically generated">
            <a:extLst>
              <a:ext uri="{FF2B5EF4-FFF2-40B4-BE49-F238E27FC236}">
                <a16:creationId xmlns:a16="http://schemas.microsoft.com/office/drawing/2014/main" id="{B4743A94-14CD-B45A-4D58-96BFBF9A8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7252" y="822686"/>
            <a:ext cx="889196" cy="8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5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B21E-F519-574A-351A-55BE127D1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878" y="4840947"/>
            <a:ext cx="7182017" cy="985424"/>
          </a:xfrm>
        </p:spPr>
        <p:txBody>
          <a:bodyPr anchor="b">
            <a:normAutofit/>
          </a:bodyPr>
          <a:lstStyle>
            <a:lvl1pPr algn="l">
              <a:defRPr sz="3600" spc="150" baseline="0">
                <a:solidFill>
                  <a:srgbClr val="EBE7E2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E8A172C-8061-2258-7FE4-8A9D2715A2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961" y="6074352"/>
            <a:ext cx="2393950" cy="334963"/>
          </a:xfrm>
        </p:spPr>
        <p:txBody>
          <a:bodyPr>
            <a:normAutofit/>
          </a:bodyPr>
          <a:lstStyle>
            <a:lvl1pPr marL="0" indent="0">
              <a:buNone/>
              <a:defRPr sz="1200" b="1" i="0" spc="150" baseline="0">
                <a:solidFill>
                  <a:srgbClr val="93A4A3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DATE OR SUBHEADLINE</a:t>
            </a:r>
          </a:p>
        </p:txBody>
      </p:sp>
      <p:pic>
        <p:nvPicPr>
          <p:cNvPr id="4" name="Picture 3" descr="A white logo with wings&#10;&#10;Description automatically generated">
            <a:extLst>
              <a:ext uri="{FF2B5EF4-FFF2-40B4-BE49-F238E27FC236}">
                <a16:creationId xmlns:a16="http://schemas.microsoft.com/office/drawing/2014/main" id="{AD74667D-7D99-35B4-964C-E63DA36DD1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588" y="100708"/>
            <a:ext cx="889196" cy="8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6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96F1DE4-FD06-9C4E-0398-F270229B7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9619" y="6037263"/>
            <a:ext cx="9764712" cy="48498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3600" b="1" i="0" spc="150" baseline="0">
                <a:solidFill>
                  <a:schemeClr val="bg1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THIS IS A HEADLINE</a:t>
            </a:r>
          </a:p>
        </p:txBody>
      </p:sp>
    </p:spTree>
    <p:extLst>
      <p:ext uri="{BB962C8B-B14F-4D97-AF65-F5344CB8AC3E}">
        <p14:creationId xmlns:p14="http://schemas.microsoft.com/office/powerpoint/2010/main" val="150357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7AE85D9-5342-9274-76CF-D25A0FBBDD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9619" y="6037263"/>
            <a:ext cx="9764712" cy="48498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3600" b="1" i="0" spc="150" baseline="0">
                <a:solidFill>
                  <a:schemeClr val="bg1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THIS IS A HEADLINE</a:t>
            </a:r>
          </a:p>
        </p:txBody>
      </p:sp>
    </p:spTree>
    <p:extLst>
      <p:ext uri="{BB962C8B-B14F-4D97-AF65-F5344CB8AC3E}">
        <p14:creationId xmlns:p14="http://schemas.microsoft.com/office/powerpoint/2010/main" val="118981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1F5E656-15C6-326E-D7F9-50232EC61C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9619" y="6037263"/>
            <a:ext cx="9764712" cy="48498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3600" b="1" i="0" spc="150" baseline="0">
                <a:solidFill>
                  <a:schemeClr val="bg1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THIS IS A HEADLINE</a:t>
            </a:r>
          </a:p>
        </p:txBody>
      </p:sp>
    </p:spTree>
    <p:extLst>
      <p:ext uri="{BB962C8B-B14F-4D97-AF65-F5344CB8AC3E}">
        <p14:creationId xmlns:p14="http://schemas.microsoft.com/office/powerpoint/2010/main" val="39766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EB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147B7222-9590-72AC-B61B-BB0B65F8DB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" y="0"/>
            <a:ext cx="5229922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FB30996-EF51-0761-A0A3-7EDBB3FCA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3194" y="1365477"/>
            <a:ext cx="4306888" cy="36123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3556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94F626-574D-A6F1-BC93-84372B8CBEDE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3194" y="1859280"/>
            <a:ext cx="5838806" cy="0"/>
          </a:xfrm>
          <a:prstGeom prst="line">
            <a:avLst/>
          </a:prstGeom>
          <a:ln w="9525">
            <a:solidFill>
              <a:srgbClr val="0035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9247836" y="6305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1" i="0" smtClean="0">
                <a:solidFill>
                  <a:srgbClr val="003594"/>
                </a:solidFill>
                <a:latin typeface="Avenir Next Condensed Demi Bold" panose="020B0506020202020204" pitchFamily="34" charset="0"/>
              </a:rPr>
              <a:pPr algn="r"/>
              <a:t>‹#›</a:t>
            </a:fld>
            <a:endParaRPr lang="en-US" sz="1000" b="1" i="0" dirty="0">
              <a:solidFill>
                <a:srgbClr val="003594"/>
              </a:solidFill>
              <a:latin typeface="Avenir Next Condensed Demi Bold" panose="020B0506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97DF25-982E-9C67-9564-CAF9A59649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3176" y="2401856"/>
            <a:ext cx="4306889" cy="32454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55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7" name="Picture 6" descr="A blue logo with wings&#10;&#10;Description automatically generated">
            <a:extLst>
              <a:ext uri="{FF2B5EF4-FFF2-40B4-BE49-F238E27FC236}">
                <a16:creationId xmlns:a16="http://schemas.microsoft.com/office/drawing/2014/main" id="{DAA8FD03-A374-306A-EE19-79F1FCA43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7183" y="187325"/>
            <a:ext cx="883853" cy="8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4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FB30996-EF51-0761-A0A3-7EDBB3FCA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3194" y="1365477"/>
            <a:ext cx="4306888" cy="36123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3556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94F626-574D-A6F1-BC93-84372B8CBEDE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3194" y="1859280"/>
            <a:ext cx="5838806" cy="0"/>
          </a:xfrm>
          <a:prstGeom prst="line">
            <a:avLst/>
          </a:prstGeom>
          <a:ln w="9525">
            <a:solidFill>
              <a:srgbClr val="0035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9247836" y="6305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1" i="0" smtClean="0">
                <a:solidFill>
                  <a:srgbClr val="003594"/>
                </a:solidFill>
                <a:latin typeface="Avenir Next Condensed Demi Bold" panose="020B0506020202020204" pitchFamily="34" charset="0"/>
              </a:rPr>
              <a:pPr algn="r"/>
              <a:t>‹#›</a:t>
            </a:fld>
            <a:endParaRPr lang="en-US" sz="1000" b="1" i="0" dirty="0">
              <a:solidFill>
                <a:srgbClr val="003594"/>
              </a:solidFill>
              <a:latin typeface="Avenir Next Condensed Demi Bold" panose="020B0506020202020204" pitchFamily="34" charset="0"/>
            </a:endParaRPr>
          </a:p>
        </p:txBody>
      </p:sp>
      <p:pic>
        <p:nvPicPr>
          <p:cNvPr id="7" name="Picture 6" descr="A blue logo with wings&#10;&#10;Description automatically generated">
            <a:extLst>
              <a:ext uri="{FF2B5EF4-FFF2-40B4-BE49-F238E27FC236}">
                <a16:creationId xmlns:a16="http://schemas.microsoft.com/office/drawing/2014/main" id="{DAA8FD03-A374-306A-EE19-79F1FCA439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7183" y="187325"/>
            <a:ext cx="883853" cy="88385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F2C13A-3CAF-CA39-2220-DDF1756747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3175" y="2384925"/>
            <a:ext cx="4306888" cy="31173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55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Bio about person or other important info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147B7222-9590-72AC-B61B-BB0B65F8DB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4727" y="1365477"/>
            <a:ext cx="3154703" cy="41367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0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9247836" y="6305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18101F-BA09-7D47-876B-8DD968FDCDA5}" type="slidenum">
              <a:rPr lang="en-US" sz="1000" b="1" i="0" smtClean="0">
                <a:solidFill>
                  <a:srgbClr val="003594"/>
                </a:solidFill>
                <a:latin typeface="Avenir Next Condensed Demi Bold" panose="020B0506020202020204" pitchFamily="34" charset="0"/>
              </a:rPr>
              <a:pPr algn="r"/>
              <a:t>‹#›</a:t>
            </a:fld>
            <a:endParaRPr lang="en-US" sz="1000" b="1" i="0" dirty="0">
              <a:solidFill>
                <a:srgbClr val="003594"/>
              </a:solidFill>
              <a:latin typeface="Avenir Next Condensed Demi Bold" panose="020B0506020202020204" pitchFamily="34" charset="0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24BE561F-8C9D-75DC-5421-FD8401CBD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00" y="316844"/>
            <a:ext cx="2531728" cy="80614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2BD68-189D-7FEA-F9E5-A2CB706C69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290" y="1703255"/>
            <a:ext cx="3119438" cy="366177"/>
          </a:xfrm>
        </p:spPr>
        <p:txBody>
          <a:bodyPr/>
          <a:lstStyle>
            <a:lvl1pPr marL="0" indent="0">
              <a:buNone/>
              <a:defRPr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A6CF8B1-72BB-6D97-F2B1-9D95299027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290" y="2558299"/>
            <a:ext cx="520868" cy="366177"/>
          </a:xfrm>
        </p:spPr>
        <p:txBody>
          <a:bodyPr/>
          <a:lstStyle>
            <a:lvl1pPr marL="0" indent="0">
              <a:buNone/>
              <a:defRPr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519CF4-DDCC-B32A-3988-3257E7D36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90" y="3799958"/>
            <a:ext cx="520868" cy="366177"/>
          </a:xfrm>
        </p:spPr>
        <p:txBody>
          <a:bodyPr/>
          <a:lstStyle>
            <a:lvl1pPr marL="0" indent="0">
              <a:buNone/>
              <a:defRPr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B8C6DB3-0681-A249-47CA-E3F1E7E7A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290" y="5041617"/>
            <a:ext cx="520868" cy="366177"/>
          </a:xfrm>
        </p:spPr>
        <p:txBody>
          <a:bodyPr/>
          <a:lstStyle>
            <a:lvl1pPr marL="0" indent="0">
              <a:buNone/>
              <a:defRPr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CE47370-7395-7A63-BDFE-981ED298F8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9688" y="2559903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800"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47EC99D-6670-BAD7-CF8F-CDDAAC4B99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9688" y="3041166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200" b="0" i="0" spc="0" baseline="0">
                <a:solidFill>
                  <a:srgbClr val="EBE7E2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Agenda item description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3C20AE5-55DA-C379-E42F-0B0BA6DA69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9688" y="3801562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800"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74193DF-C056-3EEB-8E27-29120A63B3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19688" y="4282825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200" b="0" i="0" spc="0" baseline="0">
                <a:solidFill>
                  <a:srgbClr val="EBE7E2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Agenda item description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6FE5027-34AF-5A1B-98B6-0B616BCEBB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9688" y="5081722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800"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7493603-FF9A-24D8-5AB1-AA00C4D548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19688" y="5562985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200" b="0" i="0" spc="0" baseline="0">
                <a:solidFill>
                  <a:srgbClr val="EBE7E2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Agenda item description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F66C23A-0529-97FB-6356-1DF8ED8C26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59" y="2558299"/>
            <a:ext cx="520868" cy="366177"/>
          </a:xfrm>
        </p:spPr>
        <p:txBody>
          <a:bodyPr/>
          <a:lstStyle>
            <a:lvl1pPr marL="0" indent="0">
              <a:buNone/>
              <a:defRPr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5B548CF-1608-12C8-98E8-724631BD78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3659" y="3799958"/>
            <a:ext cx="520868" cy="366177"/>
          </a:xfrm>
        </p:spPr>
        <p:txBody>
          <a:bodyPr/>
          <a:lstStyle>
            <a:lvl1pPr marL="0" indent="0">
              <a:buNone/>
              <a:defRPr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29A7E43-6CFA-67D3-CF80-1504EB682B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13659" y="5041617"/>
            <a:ext cx="520868" cy="366177"/>
          </a:xfrm>
        </p:spPr>
        <p:txBody>
          <a:bodyPr/>
          <a:lstStyle>
            <a:lvl1pPr marL="0" indent="0">
              <a:buNone/>
              <a:defRPr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118B454-38B6-1084-ABEB-FE6F1E20A2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51057" y="2559903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800"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46DA6D4-DDAA-B0CD-4FEE-B2F5397277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51057" y="3041166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200" b="0" i="0" spc="0" baseline="0">
                <a:solidFill>
                  <a:srgbClr val="EBE7E2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Agenda item description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5E5F443-264D-B913-9747-D3144D85B7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51057" y="3801562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800"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307A0B1-7FAD-27BD-EE83-D1D9913D60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51057" y="4282825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200" b="0" i="0" spc="0" baseline="0">
                <a:solidFill>
                  <a:srgbClr val="EBE7E2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Agenda item description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8BEF16C-9ED2-0597-DDD8-6CDBCC9786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51057" y="5081722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800" b="1" i="0" spc="150" baseline="0">
                <a:solidFill>
                  <a:srgbClr val="EBE7E2"/>
                </a:solidFill>
                <a:latin typeface="Avenir Next Condensed Demi Bold" panose="020B0506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3D0AED1-F5DD-8D44-2724-0179193A00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51057" y="5562985"/>
            <a:ext cx="3119438" cy="366177"/>
          </a:xfrm>
        </p:spPr>
        <p:txBody>
          <a:bodyPr>
            <a:normAutofit/>
          </a:bodyPr>
          <a:lstStyle>
            <a:lvl1pPr marL="0" indent="0">
              <a:buNone/>
              <a:defRPr sz="1200" b="0" i="0" spc="0" baseline="0">
                <a:solidFill>
                  <a:srgbClr val="EBE7E2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Agenda item description</a:t>
            </a:r>
          </a:p>
        </p:txBody>
      </p:sp>
    </p:spTree>
    <p:extLst>
      <p:ext uri="{BB962C8B-B14F-4D97-AF65-F5344CB8AC3E}">
        <p14:creationId xmlns:p14="http://schemas.microsoft.com/office/powerpoint/2010/main" val="75582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solidFill>
          <a:srgbClr val="EB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147B7222-9590-72AC-B61B-BB0B65F8DB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7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FB30996-EF51-0761-A0A3-7EDBB3FCA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3355" y="1374904"/>
            <a:ext cx="4306888" cy="36123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3556"/>
                </a:solidFill>
                <a:latin typeface="Avenir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94F626-574D-A6F1-BC93-84372B8CBEDE}"/>
              </a:ext>
            </a:extLst>
          </p:cNvPr>
          <p:cNvCxnSpPr>
            <a:cxnSpLocks/>
          </p:cNvCxnSpPr>
          <p:nvPr userDrawn="1"/>
        </p:nvCxnSpPr>
        <p:spPr>
          <a:xfrm flipH="1">
            <a:off x="923355" y="1868707"/>
            <a:ext cx="4306871" cy="0"/>
          </a:xfrm>
          <a:prstGeom prst="line">
            <a:avLst/>
          </a:prstGeom>
          <a:ln w="9525">
            <a:solidFill>
              <a:srgbClr val="0035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EBFF508-F718-2761-3727-46EBC1894BE6}"/>
              </a:ext>
            </a:extLst>
          </p:cNvPr>
          <p:cNvSpPr txBox="1">
            <a:spLocks/>
          </p:cNvSpPr>
          <p:nvPr userDrawn="1"/>
        </p:nvSpPr>
        <p:spPr>
          <a:xfrm>
            <a:off x="254665" y="6305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93A4A3"/>
                </a:solidFill>
                <a:latin typeface="Acumin VF Condensed" panose="020B03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F18101F-BA09-7D47-876B-8DD968FDCDA5}" type="slidenum">
              <a:rPr lang="en-US" sz="1000" b="1" i="0" smtClean="0">
                <a:solidFill>
                  <a:srgbClr val="003594"/>
                </a:solidFill>
                <a:latin typeface="Avenir Next Condensed Demi Bold" panose="020B0506020202020204" pitchFamily="34" charset="0"/>
              </a:rPr>
              <a:pPr algn="l"/>
              <a:t>‹#›</a:t>
            </a:fld>
            <a:endParaRPr lang="en-US" sz="1000" b="1" i="0" dirty="0">
              <a:solidFill>
                <a:srgbClr val="003594"/>
              </a:solidFill>
              <a:latin typeface="Avenir Next Condensed Demi Bold" panose="020B0506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97DF25-982E-9C67-9564-CAF9A59649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3337" y="2411283"/>
            <a:ext cx="4306889" cy="32454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55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7" name="Picture 6" descr="A blue logo with wings&#10;&#10;Description automatically generated">
            <a:extLst>
              <a:ext uri="{FF2B5EF4-FFF2-40B4-BE49-F238E27FC236}">
                <a16:creationId xmlns:a16="http://schemas.microsoft.com/office/drawing/2014/main" id="{DAA8FD03-A374-306A-EE19-79F1FCA43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665" y="187325"/>
            <a:ext cx="883853" cy="8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7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2BE9E-6ABE-E1CB-045B-452FE046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10CAD-EA8B-AFBF-2A09-F433032F9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FC79-BA74-C1CD-49EB-2209AB042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82000"/>
                  </a:schemeClr>
                </a:solidFill>
                <a:latin typeface="Avenir Next Condensed Demi Bold" panose="020B0506020202020204" pitchFamily="34" charset="0"/>
              </a:defRPr>
            </a:lvl1pPr>
          </a:lstStyle>
          <a:p>
            <a:fld id="{33DB0670-33D6-7C41-AA28-AEE9A5F41320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77963-3E8B-295B-1206-5C58CBB76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82000"/>
                  </a:schemeClr>
                </a:solidFill>
                <a:latin typeface="Avenir Next Condensed Demi Bold" panose="020B0506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EF2D-E650-F339-A4A3-4347D121D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82000"/>
                  </a:schemeClr>
                </a:solidFill>
                <a:latin typeface="Avenir Next Condensed Demi Bold" panose="020B0506020202020204" pitchFamily="34" charset="0"/>
              </a:defRPr>
            </a:lvl1pPr>
          </a:lstStyle>
          <a:p>
            <a:fld id="{1F18101F-BA09-7D47-876B-8DD968FDCD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6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6" r:id="rId3"/>
    <p:sldLayoutId id="2147483680" r:id="rId4"/>
    <p:sldLayoutId id="2147483684" r:id="rId5"/>
    <p:sldLayoutId id="2147483660" r:id="rId6"/>
    <p:sldLayoutId id="2147483678" r:id="rId7"/>
    <p:sldLayoutId id="2147483679" r:id="rId8"/>
    <p:sldLayoutId id="2147483675" r:id="rId9"/>
    <p:sldLayoutId id="2147483676" r:id="rId10"/>
    <p:sldLayoutId id="2147483677" r:id="rId11"/>
    <p:sldLayoutId id="2147483688" r:id="rId12"/>
    <p:sldLayoutId id="2147483689" r:id="rId13"/>
    <p:sldLayoutId id="2147483665" r:id="rId14"/>
    <p:sldLayoutId id="2147483662" r:id="rId15"/>
    <p:sldLayoutId id="2147483669" r:id="rId16"/>
    <p:sldLayoutId id="2147483671" r:id="rId17"/>
    <p:sldLayoutId id="2147483670" r:id="rId18"/>
    <p:sldLayoutId id="2147483687" r:id="rId19"/>
    <p:sldLayoutId id="2147483663" r:id="rId20"/>
    <p:sldLayoutId id="2147483664" r:id="rId21"/>
    <p:sldLayoutId id="2147483666" r:id="rId22"/>
    <p:sldLayoutId id="2147483668" r:id="rId23"/>
    <p:sldLayoutId id="2147483673" r:id="rId24"/>
    <p:sldLayoutId id="214748365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 Condensed Demi Bold" panose="020B0506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24A2D9-EAF4-2305-D9DB-5FCF6DE91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387" y="2375222"/>
            <a:ext cx="12250265" cy="985424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NextGen Advisory Council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CBE26-F577-4BF0-3460-BEB1E49E3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7" y="3722387"/>
            <a:ext cx="3223961" cy="334963"/>
          </a:xfrm>
        </p:spPr>
        <p:txBody>
          <a:bodyPr>
            <a:normAutofit/>
          </a:bodyPr>
          <a:lstStyle/>
          <a:p>
            <a:r>
              <a:rPr lang="en-US" dirty="0"/>
              <a:t>April 2026</a:t>
            </a:r>
          </a:p>
        </p:txBody>
      </p:sp>
    </p:spTree>
    <p:extLst>
      <p:ext uri="{BB962C8B-B14F-4D97-AF65-F5344CB8AC3E}">
        <p14:creationId xmlns:p14="http://schemas.microsoft.com/office/powerpoint/2010/main" val="248625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2C2A253-C2F5-1E94-99AD-FEEDA23AD4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2213" y="1046300"/>
            <a:ext cx="4931815" cy="1032666"/>
          </a:xfrm>
        </p:spPr>
        <p:txBody>
          <a:bodyPr/>
          <a:lstStyle/>
          <a:p>
            <a:r>
              <a:rPr lang="en-US" dirty="0">
                <a:latin typeface="Avenir Medium" panose="02000503020000020003" pitchFamily="2" charset="0"/>
              </a:rPr>
              <a:t>NEXTGEN ADVISORY COUNCIL (NGAC) STRATEGIC PRIORITIES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5E196C-67C5-5C8C-BF76-15FC34DC5A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3617" y="2300362"/>
            <a:ext cx="7130411" cy="406385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/>
              </a:rPr>
              <a:t>Create a tailored focus to enhance engagement and empowerment of NextGen graduates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/>
              </a:rPr>
              <a:t>Support NextGen connection with the Association &amp; Foundation and USAFA mission elements, with support for specific projects, as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/>
              </a:rPr>
              <a:t>Facilitate NextGen participation at both national and local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/>
              </a:rPr>
              <a:t>Enhance existing practices with a specific NextGen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/>
              </a:rPr>
              <a:t>Build an engaged recruiting pipeline for future AOG and Foundation board directors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/>
              </a:rPr>
              <a:t>Offer recommendations to the Board and Staff in support of NextGen integration </a:t>
            </a:r>
          </a:p>
        </p:txBody>
      </p:sp>
    </p:spTree>
    <p:extLst>
      <p:ext uri="{BB962C8B-B14F-4D97-AF65-F5344CB8AC3E}">
        <p14:creationId xmlns:p14="http://schemas.microsoft.com/office/powerpoint/2010/main" val="42672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E0AA8F-20F0-D9F8-3F08-0294F4EDC04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923337" y="1101309"/>
            <a:ext cx="430688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33654"/>
                </a:solidFill>
                <a:latin typeface="Avenir Medium" panose="02000503020000020003" pitchFamily="2" charset="0"/>
              </a:rPr>
              <a:t>NEXTGEN ADVISORY COUNCIL AND TIMELINE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8C9D72-695F-BEC5-47EF-5CFA2E468DF3}"/>
              </a:ext>
            </a:extLst>
          </p:cNvPr>
          <p:cNvGrpSpPr/>
          <p:nvPr/>
        </p:nvGrpSpPr>
        <p:grpSpPr>
          <a:xfrm>
            <a:off x="923337" y="2118360"/>
            <a:ext cx="8884353" cy="3734563"/>
            <a:chOff x="6341995" y="2201148"/>
            <a:chExt cx="9445500" cy="397044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51F7807-4ED0-A840-A71B-483E14B5CFC0}"/>
                </a:ext>
              </a:extLst>
            </p:cNvPr>
            <p:cNvSpPr/>
            <p:nvPr/>
          </p:nvSpPr>
          <p:spPr>
            <a:xfrm>
              <a:off x="6341995" y="2201148"/>
              <a:ext cx="5633695" cy="3970443"/>
            </a:xfrm>
            <a:prstGeom prst="roundRect">
              <a:avLst/>
            </a:prstGeom>
            <a:solidFill>
              <a:srgbClr val="03365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013C51-76A5-39A6-30BB-02C6A6DD5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7726" y="2694352"/>
              <a:ext cx="6430661" cy="31865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8AB93A-DFA0-9096-D9F2-237EC8EB8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6833" y="2696355"/>
              <a:ext cx="6430662" cy="293949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4F3D4F-2EDC-D009-EB01-D83170E44A3E}"/>
              </a:ext>
            </a:extLst>
          </p:cNvPr>
          <p:cNvGrpSpPr/>
          <p:nvPr/>
        </p:nvGrpSpPr>
        <p:grpSpPr>
          <a:xfrm>
            <a:off x="6520813" y="135682"/>
            <a:ext cx="4928308" cy="6586636"/>
            <a:chOff x="3631388" y="135682"/>
            <a:chExt cx="4928308" cy="658663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C400D32-65DA-605E-F1CC-613EE3F9D14C}"/>
                </a:ext>
              </a:extLst>
            </p:cNvPr>
            <p:cNvSpPr/>
            <p:nvPr/>
          </p:nvSpPr>
          <p:spPr>
            <a:xfrm>
              <a:off x="6004245" y="135682"/>
              <a:ext cx="166197" cy="83894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venir Next LT Pro" panose="020B05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0B3A15B-1324-9FB5-C3A6-CE2FAF3AB191}"/>
                </a:ext>
              </a:extLst>
            </p:cNvPr>
            <p:cNvGrpSpPr/>
            <p:nvPr/>
          </p:nvGrpSpPr>
          <p:grpSpPr>
            <a:xfrm>
              <a:off x="5949452" y="1034078"/>
              <a:ext cx="796228" cy="293097"/>
              <a:chOff x="5201002" y="1134179"/>
              <a:chExt cx="811255" cy="298629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B2BBC6C-1507-2371-1249-5B4D98711055}"/>
                  </a:ext>
                </a:extLst>
              </p:cNvPr>
              <p:cNvSpPr/>
              <p:nvPr/>
            </p:nvSpPr>
            <p:spPr>
              <a:xfrm>
                <a:off x="5220051" y="1162049"/>
                <a:ext cx="242888" cy="2428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644FF63E-C4E3-562C-0C21-CE1D26071DF7}"/>
                  </a:ext>
                </a:extLst>
              </p:cNvPr>
              <p:cNvSpPr/>
              <p:nvPr/>
            </p:nvSpPr>
            <p:spPr>
              <a:xfrm>
                <a:off x="5201002" y="1134179"/>
                <a:ext cx="298629" cy="298629"/>
              </a:xfrm>
              <a:prstGeom prst="arc">
                <a:avLst>
                  <a:gd name="adj1" fmla="val 18164672"/>
                  <a:gd name="adj2" fmla="val 3548793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2FA32B0-E82F-C3F4-CDC1-B10065EC1440}"/>
                  </a:ext>
                </a:extLst>
              </p:cNvPr>
              <p:cNvCxnSpPr/>
              <p:nvPr/>
            </p:nvCxnSpPr>
            <p:spPr>
              <a:xfrm>
                <a:off x="5499631" y="1283493"/>
                <a:ext cx="460638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B9CE463B-4A77-A387-EE7E-69F6DE220AC3}"/>
                  </a:ext>
                </a:extLst>
              </p:cNvPr>
              <p:cNvSpPr/>
              <p:nvPr/>
            </p:nvSpPr>
            <p:spPr>
              <a:xfrm rot="5400000">
                <a:off x="5915092" y="1245857"/>
                <a:ext cx="119056" cy="75274"/>
              </a:xfrm>
              <a:prstGeom prst="triangle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9A23669-32BB-0676-558A-1545362006C3}"/>
                </a:ext>
              </a:extLst>
            </p:cNvPr>
            <p:cNvSpPr/>
            <p:nvPr/>
          </p:nvSpPr>
          <p:spPr>
            <a:xfrm flipH="1">
              <a:off x="6021561" y="1408922"/>
              <a:ext cx="166197" cy="83894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venir Next LT Pro" panose="020B05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CF3D6B-BE30-1EFD-76F8-F0B8801C41B6}"/>
                </a:ext>
              </a:extLst>
            </p:cNvPr>
            <p:cNvGrpSpPr/>
            <p:nvPr/>
          </p:nvGrpSpPr>
          <p:grpSpPr>
            <a:xfrm flipH="1">
              <a:off x="5446322" y="2307318"/>
              <a:ext cx="796228" cy="293097"/>
              <a:chOff x="5201002" y="1134179"/>
              <a:chExt cx="811255" cy="29862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5AD1DDE-8D45-8172-0D17-0AA839C017E5}"/>
                  </a:ext>
                </a:extLst>
              </p:cNvPr>
              <p:cNvSpPr/>
              <p:nvPr/>
            </p:nvSpPr>
            <p:spPr>
              <a:xfrm>
                <a:off x="5220051" y="1162049"/>
                <a:ext cx="242888" cy="2428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70" name="Arc 69">
                <a:extLst>
                  <a:ext uri="{FF2B5EF4-FFF2-40B4-BE49-F238E27FC236}">
                    <a16:creationId xmlns:a16="http://schemas.microsoft.com/office/drawing/2014/main" id="{614BE1ED-154A-0A7F-08E9-E559BBE16D14}"/>
                  </a:ext>
                </a:extLst>
              </p:cNvPr>
              <p:cNvSpPr/>
              <p:nvPr/>
            </p:nvSpPr>
            <p:spPr>
              <a:xfrm>
                <a:off x="5201002" y="1134179"/>
                <a:ext cx="298629" cy="298629"/>
              </a:xfrm>
              <a:prstGeom prst="arc">
                <a:avLst>
                  <a:gd name="adj1" fmla="val 18164672"/>
                  <a:gd name="adj2" fmla="val 3548793"/>
                </a:avLst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8A86791-6A1A-5BC0-6E04-F31E4C05F1C8}"/>
                  </a:ext>
                </a:extLst>
              </p:cNvPr>
              <p:cNvCxnSpPr/>
              <p:nvPr/>
            </p:nvCxnSpPr>
            <p:spPr>
              <a:xfrm>
                <a:off x="5499631" y="1283493"/>
                <a:ext cx="460638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435759BA-92F8-3420-60DA-569DF9FE6699}"/>
                  </a:ext>
                </a:extLst>
              </p:cNvPr>
              <p:cNvSpPr/>
              <p:nvPr/>
            </p:nvSpPr>
            <p:spPr>
              <a:xfrm rot="5400000">
                <a:off x="5915092" y="1245857"/>
                <a:ext cx="119056" cy="75274"/>
              </a:xfrm>
              <a:prstGeom prst="triangle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20516DF-7FF3-4D3F-A473-CD2E16EE2623}"/>
                </a:ext>
              </a:extLst>
            </p:cNvPr>
            <p:cNvSpPr/>
            <p:nvPr/>
          </p:nvSpPr>
          <p:spPr>
            <a:xfrm>
              <a:off x="6004245" y="2682163"/>
              <a:ext cx="166197" cy="83894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venir Next LT Pro" panose="020B05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EB4C8CF-DA96-839D-D662-A3E13F76AC95}"/>
                </a:ext>
              </a:extLst>
            </p:cNvPr>
            <p:cNvGrpSpPr/>
            <p:nvPr/>
          </p:nvGrpSpPr>
          <p:grpSpPr>
            <a:xfrm>
              <a:off x="5949452" y="3580559"/>
              <a:ext cx="796228" cy="293097"/>
              <a:chOff x="5201002" y="1134179"/>
              <a:chExt cx="811255" cy="298629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EB533DD-48FA-618A-C517-8E329BF6F2DE}"/>
                  </a:ext>
                </a:extLst>
              </p:cNvPr>
              <p:cNvSpPr/>
              <p:nvPr/>
            </p:nvSpPr>
            <p:spPr>
              <a:xfrm>
                <a:off x="5220051" y="1162049"/>
                <a:ext cx="242888" cy="24288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66" name="Arc 65">
                <a:extLst>
                  <a:ext uri="{FF2B5EF4-FFF2-40B4-BE49-F238E27FC236}">
                    <a16:creationId xmlns:a16="http://schemas.microsoft.com/office/drawing/2014/main" id="{ED252E8A-8F44-22A0-B150-DD76D1ABCB2A}"/>
                  </a:ext>
                </a:extLst>
              </p:cNvPr>
              <p:cNvSpPr/>
              <p:nvPr/>
            </p:nvSpPr>
            <p:spPr>
              <a:xfrm>
                <a:off x="5201002" y="1134179"/>
                <a:ext cx="298629" cy="298629"/>
              </a:xfrm>
              <a:prstGeom prst="arc">
                <a:avLst>
                  <a:gd name="adj1" fmla="val 18164672"/>
                  <a:gd name="adj2" fmla="val 3548793"/>
                </a:avLst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AE6BFE6-332D-734D-20D6-118C31546F36}"/>
                  </a:ext>
                </a:extLst>
              </p:cNvPr>
              <p:cNvCxnSpPr/>
              <p:nvPr/>
            </p:nvCxnSpPr>
            <p:spPr>
              <a:xfrm>
                <a:off x="5499631" y="1283493"/>
                <a:ext cx="460638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F58A2963-9831-9648-5512-1AD138F49212}"/>
                  </a:ext>
                </a:extLst>
              </p:cNvPr>
              <p:cNvSpPr/>
              <p:nvPr/>
            </p:nvSpPr>
            <p:spPr>
              <a:xfrm rot="5400000">
                <a:off x="5915092" y="1245857"/>
                <a:ext cx="119056" cy="75274"/>
              </a:xfrm>
              <a:prstGeom prst="triangl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C4692A4-0965-C801-9796-50091CBFFCA9}"/>
                </a:ext>
              </a:extLst>
            </p:cNvPr>
            <p:cNvSpPr/>
            <p:nvPr/>
          </p:nvSpPr>
          <p:spPr>
            <a:xfrm flipH="1">
              <a:off x="6021561" y="3955403"/>
              <a:ext cx="166197" cy="8389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venir Next LT Pro" panose="020B05040202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26E65C-8A49-004E-615E-B0A306497668}"/>
                </a:ext>
              </a:extLst>
            </p:cNvPr>
            <p:cNvGrpSpPr/>
            <p:nvPr/>
          </p:nvGrpSpPr>
          <p:grpSpPr>
            <a:xfrm flipH="1">
              <a:off x="5446322" y="4853799"/>
              <a:ext cx="796228" cy="293097"/>
              <a:chOff x="5201002" y="1134179"/>
              <a:chExt cx="811255" cy="298629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BEF7D2B-DEF9-2996-2C21-BA7BBF17B2FA}"/>
                  </a:ext>
                </a:extLst>
              </p:cNvPr>
              <p:cNvSpPr/>
              <p:nvPr/>
            </p:nvSpPr>
            <p:spPr>
              <a:xfrm>
                <a:off x="5220051" y="1162049"/>
                <a:ext cx="242888" cy="2428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56494929-FC3F-6A36-4C15-ADAED1BDC9FE}"/>
                  </a:ext>
                </a:extLst>
              </p:cNvPr>
              <p:cNvSpPr/>
              <p:nvPr/>
            </p:nvSpPr>
            <p:spPr>
              <a:xfrm>
                <a:off x="5201002" y="1134179"/>
                <a:ext cx="298629" cy="298629"/>
              </a:xfrm>
              <a:prstGeom prst="arc">
                <a:avLst>
                  <a:gd name="adj1" fmla="val 18164672"/>
                  <a:gd name="adj2" fmla="val 3548793"/>
                </a:avLst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9851BF9-F6D8-4B1B-D3F3-CA1F4A79ADE3}"/>
                  </a:ext>
                </a:extLst>
              </p:cNvPr>
              <p:cNvCxnSpPr/>
              <p:nvPr/>
            </p:nvCxnSpPr>
            <p:spPr>
              <a:xfrm>
                <a:off x="5499631" y="1283493"/>
                <a:ext cx="460638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7B4351D4-0707-2565-4A1B-4C2F12CA67AA}"/>
                  </a:ext>
                </a:extLst>
              </p:cNvPr>
              <p:cNvSpPr/>
              <p:nvPr/>
            </p:nvSpPr>
            <p:spPr>
              <a:xfrm rot="5400000">
                <a:off x="5915092" y="1245857"/>
                <a:ext cx="119056" cy="75274"/>
              </a:xfrm>
              <a:prstGeom prst="triangle">
                <a:avLst/>
              </a:prstGeom>
              <a:solidFill>
                <a:schemeClr val="accent5"/>
              </a:solidFill>
              <a:ln w="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012A24E-7051-1F06-DB14-BB2A7257F81C}"/>
                </a:ext>
              </a:extLst>
            </p:cNvPr>
            <p:cNvSpPr/>
            <p:nvPr/>
          </p:nvSpPr>
          <p:spPr>
            <a:xfrm>
              <a:off x="6004245" y="5228643"/>
              <a:ext cx="166197" cy="83894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venir Next LT Pro" panose="020B05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964E3F-73EC-2C85-753F-2718A3290FD7}"/>
                </a:ext>
              </a:extLst>
            </p:cNvPr>
            <p:cNvGrpSpPr/>
            <p:nvPr/>
          </p:nvGrpSpPr>
          <p:grpSpPr>
            <a:xfrm>
              <a:off x="5949452" y="6127039"/>
              <a:ext cx="796228" cy="293097"/>
              <a:chOff x="5201002" y="1134179"/>
              <a:chExt cx="811255" cy="298629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7CC55FA-C5B0-7A4D-9AB5-A7006D92D2EC}"/>
                  </a:ext>
                </a:extLst>
              </p:cNvPr>
              <p:cNvSpPr/>
              <p:nvPr/>
            </p:nvSpPr>
            <p:spPr>
              <a:xfrm>
                <a:off x="5220051" y="1162049"/>
                <a:ext cx="242888" cy="24288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EB2D1224-24FD-D427-D03F-43170AF3318F}"/>
                  </a:ext>
                </a:extLst>
              </p:cNvPr>
              <p:cNvSpPr/>
              <p:nvPr/>
            </p:nvSpPr>
            <p:spPr>
              <a:xfrm>
                <a:off x="5201002" y="1134179"/>
                <a:ext cx="298629" cy="298629"/>
              </a:xfrm>
              <a:prstGeom prst="arc">
                <a:avLst>
                  <a:gd name="adj1" fmla="val 18164672"/>
                  <a:gd name="adj2" fmla="val 354879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3C68C73-0535-33D8-DF4F-AC6561A7D0DB}"/>
                  </a:ext>
                </a:extLst>
              </p:cNvPr>
              <p:cNvCxnSpPr/>
              <p:nvPr/>
            </p:nvCxnSpPr>
            <p:spPr>
              <a:xfrm>
                <a:off x="5499631" y="1283493"/>
                <a:ext cx="460638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D3EBD5CB-49E9-E77F-F4AD-89B58B7C60D0}"/>
                  </a:ext>
                </a:extLst>
              </p:cNvPr>
              <p:cNvSpPr/>
              <p:nvPr/>
            </p:nvSpPr>
            <p:spPr>
              <a:xfrm rot="5400000">
                <a:off x="5915092" y="1245857"/>
                <a:ext cx="119056" cy="75274"/>
              </a:xfrm>
              <a:prstGeom prst="triangl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ADEDFFD-32C1-F079-990A-5C7A1A7EBACE}"/>
                </a:ext>
              </a:extLst>
            </p:cNvPr>
            <p:cNvGrpSpPr/>
            <p:nvPr/>
          </p:nvGrpSpPr>
          <p:grpSpPr>
            <a:xfrm>
              <a:off x="6760638" y="3278376"/>
              <a:ext cx="897463" cy="897462"/>
              <a:chOff x="6760638" y="3278376"/>
              <a:chExt cx="897463" cy="89746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5EF51C3-C1A6-3EA1-57D6-50C66049AFD4}"/>
                  </a:ext>
                </a:extLst>
              </p:cNvPr>
              <p:cNvGrpSpPr/>
              <p:nvPr/>
            </p:nvGrpSpPr>
            <p:grpSpPr>
              <a:xfrm>
                <a:off x="6760638" y="3278376"/>
                <a:ext cx="897463" cy="897462"/>
                <a:chOff x="7607581" y="855353"/>
                <a:chExt cx="914400" cy="914400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E19D5071-23AF-A1DD-C8C9-4D732F495F15}"/>
                    </a:ext>
                  </a:extLst>
                </p:cNvPr>
                <p:cNvSpPr/>
                <p:nvPr/>
              </p:nvSpPr>
              <p:spPr>
                <a:xfrm>
                  <a:off x="7607581" y="855353"/>
                  <a:ext cx="914400" cy="9144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5203369B-2538-F496-EF92-CE7AD42C3E84}"/>
                    </a:ext>
                  </a:extLst>
                </p:cNvPr>
                <p:cNvSpPr/>
                <p:nvPr/>
              </p:nvSpPr>
              <p:spPr>
                <a:xfrm>
                  <a:off x="7756148" y="1003920"/>
                  <a:ext cx="617267" cy="6172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Avenir Next LT Pro" panose="020B0504020202020204" pitchFamily="34" charset="0"/>
                  </a:endParaRPr>
                </a:p>
              </p:txBody>
            </p:sp>
          </p:grpSp>
          <p:sp>
            <p:nvSpPr>
              <p:cNvPr id="54" name="Shape 3619">
                <a:extLst>
                  <a:ext uri="{FF2B5EF4-FFF2-40B4-BE49-F238E27FC236}">
                    <a16:creationId xmlns:a16="http://schemas.microsoft.com/office/drawing/2014/main" id="{4208152B-BBF6-74C2-F069-12E118B11469}"/>
                  </a:ext>
                </a:extLst>
              </p:cNvPr>
              <p:cNvSpPr/>
              <p:nvPr/>
            </p:nvSpPr>
            <p:spPr>
              <a:xfrm>
                <a:off x="7025154" y="3576386"/>
                <a:ext cx="368431" cy="301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0400"/>
                    </a:moveTo>
                    <a:lnTo>
                      <a:pt x="18655" y="20400"/>
                    </a:lnTo>
                    <a:lnTo>
                      <a:pt x="18655" y="1200"/>
                    </a:lnTo>
                    <a:lnTo>
                      <a:pt x="20618" y="1200"/>
                    </a:lnTo>
                    <a:cubicBezTo>
                      <a:pt x="20618" y="1200"/>
                      <a:pt x="20618" y="20400"/>
                      <a:pt x="20618" y="20400"/>
                    </a:cubicBezTo>
                    <a:close/>
                    <a:moveTo>
                      <a:pt x="21109" y="0"/>
                    </a:moveTo>
                    <a:lnTo>
                      <a:pt x="18164" y="0"/>
                    </a:lnTo>
                    <a:cubicBezTo>
                      <a:pt x="17893" y="0"/>
                      <a:pt x="17673" y="269"/>
                      <a:pt x="17673" y="600"/>
                    </a:cubicBezTo>
                    <a:lnTo>
                      <a:pt x="17673" y="21000"/>
                    </a:lnTo>
                    <a:cubicBezTo>
                      <a:pt x="17673" y="21332"/>
                      <a:pt x="17893" y="21600"/>
                      <a:pt x="18164" y="21600"/>
                    </a:cubicBezTo>
                    <a:lnTo>
                      <a:pt x="21109" y="21600"/>
                    </a:lnTo>
                    <a:cubicBezTo>
                      <a:pt x="21380" y="21600"/>
                      <a:pt x="21600" y="21332"/>
                      <a:pt x="21600" y="21000"/>
                    </a:cubicBezTo>
                    <a:lnTo>
                      <a:pt x="21600" y="600"/>
                    </a:lnTo>
                    <a:cubicBezTo>
                      <a:pt x="21600" y="269"/>
                      <a:pt x="21380" y="0"/>
                      <a:pt x="21109" y="0"/>
                    </a:cubicBezTo>
                    <a:moveTo>
                      <a:pt x="8836" y="20400"/>
                    </a:moveTo>
                    <a:lnTo>
                      <a:pt x="6873" y="20400"/>
                    </a:lnTo>
                    <a:lnTo>
                      <a:pt x="6873" y="3600"/>
                    </a:lnTo>
                    <a:lnTo>
                      <a:pt x="8836" y="3600"/>
                    </a:lnTo>
                    <a:cubicBezTo>
                      <a:pt x="8836" y="3600"/>
                      <a:pt x="8836" y="20400"/>
                      <a:pt x="8836" y="20400"/>
                    </a:cubicBezTo>
                    <a:close/>
                    <a:moveTo>
                      <a:pt x="9327" y="2400"/>
                    </a:moveTo>
                    <a:lnTo>
                      <a:pt x="6382" y="2400"/>
                    </a:lnTo>
                    <a:cubicBezTo>
                      <a:pt x="6111" y="2400"/>
                      <a:pt x="5891" y="2669"/>
                      <a:pt x="5891" y="3000"/>
                    </a:cubicBezTo>
                    <a:lnTo>
                      <a:pt x="5891" y="21000"/>
                    </a:lnTo>
                    <a:cubicBezTo>
                      <a:pt x="5891" y="21332"/>
                      <a:pt x="6111" y="21600"/>
                      <a:pt x="6382" y="21600"/>
                    </a:cubicBezTo>
                    <a:lnTo>
                      <a:pt x="9327" y="21600"/>
                    </a:lnTo>
                    <a:cubicBezTo>
                      <a:pt x="9598" y="21600"/>
                      <a:pt x="9818" y="21332"/>
                      <a:pt x="9818" y="21000"/>
                    </a:cubicBezTo>
                    <a:lnTo>
                      <a:pt x="9818" y="3000"/>
                    </a:lnTo>
                    <a:cubicBezTo>
                      <a:pt x="9818" y="2669"/>
                      <a:pt x="9598" y="2400"/>
                      <a:pt x="9327" y="2400"/>
                    </a:cubicBezTo>
                    <a:moveTo>
                      <a:pt x="14727" y="20400"/>
                    </a:moveTo>
                    <a:lnTo>
                      <a:pt x="12764" y="20400"/>
                    </a:lnTo>
                    <a:lnTo>
                      <a:pt x="12764" y="10800"/>
                    </a:lnTo>
                    <a:lnTo>
                      <a:pt x="14727" y="10800"/>
                    </a:lnTo>
                    <a:cubicBezTo>
                      <a:pt x="14727" y="10800"/>
                      <a:pt x="14727" y="20400"/>
                      <a:pt x="14727" y="20400"/>
                    </a:cubicBezTo>
                    <a:close/>
                    <a:moveTo>
                      <a:pt x="15218" y="9600"/>
                    </a:moveTo>
                    <a:lnTo>
                      <a:pt x="12273" y="9600"/>
                    </a:lnTo>
                    <a:cubicBezTo>
                      <a:pt x="12002" y="9600"/>
                      <a:pt x="11782" y="9869"/>
                      <a:pt x="11782" y="10200"/>
                    </a:cubicBezTo>
                    <a:lnTo>
                      <a:pt x="11782" y="21000"/>
                    </a:lnTo>
                    <a:cubicBezTo>
                      <a:pt x="11782" y="21332"/>
                      <a:pt x="12002" y="21600"/>
                      <a:pt x="12273" y="21600"/>
                    </a:cubicBezTo>
                    <a:lnTo>
                      <a:pt x="15218" y="21600"/>
                    </a:lnTo>
                    <a:cubicBezTo>
                      <a:pt x="15489" y="21600"/>
                      <a:pt x="15709" y="21332"/>
                      <a:pt x="15709" y="21000"/>
                    </a:cubicBezTo>
                    <a:lnTo>
                      <a:pt x="15709" y="10200"/>
                    </a:lnTo>
                    <a:cubicBezTo>
                      <a:pt x="15709" y="9869"/>
                      <a:pt x="15489" y="9600"/>
                      <a:pt x="15218" y="9600"/>
                    </a:cubicBezTo>
                    <a:moveTo>
                      <a:pt x="2945" y="20400"/>
                    </a:moveTo>
                    <a:lnTo>
                      <a:pt x="982" y="20400"/>
                    </a:lnTo>
                    <a:lnTo>
                      <a:pt x="982" y="14400"/>
                    </a:lnTo>
                    <a:lnTo>
                      <a:pt x="2945" y="14400"/>
                    </a:lnTo>
                    <a:cubicBezTo>
                      <a:pt x="2945" y="14400"/>
                      <a:pt x="2945" y="20400"/>
                      <a:pt x="2945" y="20400"/>
                    </a:cubicBezTo>
                    <a:close/>
                    <a:moveTo>
                      <a:pt x="3436" y="13200"/>
                    </a:moveTo>
                    <a:lnTo>
                      <a:pt x="491" y="13200"/>
                    </a:lnTo>
                    <a:cubicBezTo>
                      <a:pt x="220" y="13200"/>
                      <a:pt x="0" y="13469"/>
                      <a:pt x="0" y="13800"/>
                    </a:cubicBezTo>
                    <a:lnTo>
                      <a:pt x="0" y="21000"/>
                    </a:lnTo>
                    <a:cubicBezTo>
                      <a:pt x="0" y="21332"/>
                      <a:pt x="220" y="21600"/>
                      <a:pt x="491" y="21600"/>
                    </a:cubicBezTo>
                    <a:lnTo>
                      <a:pt x="3436" y="21600"/>
                    </a:lnTo>
                    <a:cubicBezTo>
                      <a:pt x="3707" y="21600"/>
                      <a:pt x="3927" y="21332"/>
                      <a:pt x="3927" y="21000"/>
                    </a:cubicBezTo>
                    <a:lnTo>
                      <a:pt x="3927" y="13800"/>
                    </a:lnTo>
                    <a:cubicBezTo>
                      <a:pt x="3927" y="13469"/>
                      <a:pt x="3707" y="13200"/>
                      <a:pt x="3436" y="1320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endParaRPr sz="1350" dirty="0">
                  <a:solidFill>
                    <a:prstClr val="black"/>
                  </a:solidFill>
                  <a:latin typeface="Avenir Next LT Pro" panose="020B050402020202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BD4CB4-4B70-005B-257A-85259E4F6B90}"/>
                </a:ext>
              </a:extLst>
            </p:cNvPr>
            <p:cNvGrpSpPr/>
            <p:nvPr/>
          </p:nvGrpSpPr>
          <p:grpSpPr>
            <a:xfrm>
              <a:off x="6760638" y="731895"/>
              <a:ext cx="897463" cy="897462"/>
              <a:chOff x="6760638" y="731895"/>
              <a:chExt cx="897463" cy="89746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1F96345-9C49-11E4-CD3F-4B23CECEEA05}"/>
                  </a:ext>
                </a:extLst>
              </p:cNvPr>
              <p:cNvSpPr/>
              <p:nvPr/>
            </p:nvSpPr>
            <p:spPr>
              <a:xfrm>
                <a:off x="6760638" y="731895"/>
                <a:ext cx="897463" cy="8974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D059852-B2D3-A304-AC32-530E3454A5AC}"/>
                  </a:ext>
                </a:extLst>
              </p:cNvPr>
              <p:cNvSpPr/>
              <p:nvPr/>
            </p:nvSpPr>
            <p:spPr>
              <a:xfrm>
                <a:off x="6906452" y="877710"/>
                <a:ext cx="605834" cy="6058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52" name="Shape 3665">
                <a:extLst>
                  <a:ext uri="{FF2B5EF4-FFF2-40B4-BE49-F238E27FC236}">
                    <a16:creationId xmlns:a16="http://schemas.microsoft.com/office/drawing/2014/main" id="{A5D76FB3-F3FA-F8B1-B99A-A6091A2B15EE}"/>
                  </a:ext>
                </a:extLst>
              </p:cNvPr>
              <p:cNvSpPr/>
              <p:nvPr/>
            </p:nvSpPr>
            <p:spPr>
              <a:xfrm>
                <a:off x="7025154" y="996411"/>
                <a:ext cx="368431" cy="368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2013"/>
                    </a:moveTo>
                    <a:cubicBezTo>
                      <a:pt x="20614" y="12014"/>
                      <a:pt x="20611" y="12016"/>
                      <a:pt x="20607" y="12017"/>
                    </a:cubicBezTo>
                    <a:lnTo>
                      <a:pt x="19602" y="12269"/>
                    </a:lnTo>
                    <a:cubicBezTo>
                      <a:pt x="19256" y="12354"/>
                      <a:pt x="18984" y="12622"/>
                      <a:pt x="18892" y="12966"/>
                    </a:cubicBezTo>
                    <a:cubicBezTo>
                      <a:pt x="18703" y="13673"/>
                      <a:pt x="18421" y="14351"/>
                      <a:pt x="18053" y="14986"/>
                    </a:cubicBezTo>
                    <a:cubicBezTo>
                      <a:pt x="17873" y="15295"/>
                      <a:pt x="17876" y="15677"/>
                      <a:pt x="18060" y="15984"/>
                    </a:cubicBezTo>
                    <a:lnTo>
                      <a:pt x="18601" y="16885"/>
                    </a:lnTo>
                    <a:lnTo>
                      <a:pt x="16886" y="18600"/>
                    </a:lnTo>
                    <a:cubicBezTo>
                      <a:pt x="16882" y="18599"/>
                      <a:pt x="16878" y="18597"/>
                      <a:pt x="16875" y="18595"/>
                    </a:cubicBezTo>
                    <a:lnTo>
                      <a:pt x="15978" y="18057"/>
                    </a:lnTo>
                    <a:cubicBezTo>
                      <a:pt x="15822" y="17964"/>
                      <a:pt x="15648" y="17917"/>
                      <a:pt x="15473" y="17917"/>
                    </a:cubicBezTo>
                    <a:cubicBezTo>
                      <a:pt x="15304" y="17917"/>
                      <a:pt x="15134" y="17961"/>
                      <a:pt x="14982" y="18049"/>
                    </a:cubicBezTo>
                    <a:cubicBezTo>
                      <a:pt x="14348" y="18415"/>
                      <a:pt x="13671" y="18696"/>
                      <a:pt x="12968" y="18884"/>
                    </a:cubicBezTo>
                    <a:cubicBezTo>
                      <a:pt x="12624" y="18976"/>
                      <a:pt x="12356" y="19248"/>
                      <a:pt x="12269" y="19594"/>
                    </a:cubicBezTo>
                    <a:lnTo>
                      <a:pt x="12016" y="20608"/>
                    </a:lnTo>
                    <a:cubicBezTo>
                      <a:pt x="12015" y="20611"/>
                      <a:pt x="12014" y="20614"/>
                      <a:pt x="12012" y="20619"/>
                    </a:cubicBezTo>
                    <a:lnTo>
                      <a:pt x="9587" y="20619"/>
                    </a:lnTo>
                    <a:lnTo>
                      <a:pt x="9331" y="19594"/>
                    </a:lnTo>
                    <a:cubicBezTo>
                      <a:pt x="9244" y="19248"/>
                      <a:pt x="8976" y="18976"/>
                      <a:pt x="8632" y="18884"/>
                    </a:cubicBezTo>
                    <a:cubicBezTo>
                      <a:pt x="7929" y="18696"/>
                      <a:pt x="7252" y="18415"/>
                      <a:pt x="6617" y="18049"/>
                    </a:cubicBezTo>
                    <a:cubicBezTo>
                      <a:pt x="6465" y="17961"/>
                      <a:pt x="6296" y="17917"/>
                      <a:pt x="6127" y="17917"/>
                    </a:cubicBezTo>
                    <a:cubicBezTo>
                      <a:pt x="5951" y="17917"/>
                      <a:pt x="5777" y="17964"/>
                      <a:pt x="5621" y="18057"/>
                    </a:cubicBezTo>
                    <a:lnTo>
                      <a:pt x="4725" y="18595"/>
                    </a:lnTo>
                    <a:cubicBezTo>
                      <a:pt x="4722" y="18597"/>
                      <a:pt x="4718" y="18599"/>
                      <a:pt x="4714" y="18600"/>
                    </a:cubicBezTo>
                    <a:lnTo>
                      <a:pt x="3000" y="16885"/>
                    </a:lnTo>
                    <a:lnTo>
                      <a:pt x="3540" y="15983"/>
                    </a:lnTo>
                    <a:cubicBezTo>
                      <a:pt x="3724" y="15677"/>
                      <a:pt x="3727" y="15295"/>
                      <a:pt x="3548" y="14986"/>
                    </a:cubicBezTo>
                    <a:cubicBezTo>
                      <a:pt x="3179" y="14351"/>
                      <a:pt x="2897" y="13672"/>
                      <a:pt x="2708" y="12966"/>
                    </a:cubicBezTo>
                    <a:cubicBezTo>
                      <a:pt x="2616" y="12622"/>
                      <a:pt x="2343" y="12354"/>
                      <a:pt x="1998" y="12269"/>
                    </a:cubicBezTo>
                    <a:lnTo>
                      <a:pt x="993" y="12017"/>
                    </a:lnTo>
                    <a:cubicBezTo>
                      <a:pt x="989" y="12016"/>
                      <a:pt x="986" y="12014"/>
                      <a:pt x="982" y="12013"/>
                    </a:cubicBezTo>
                    <a:lnTo>
                      <a:pt x="982" y="9587"/>
                    </a:lnTo>
                    <a:lnTo>
                      <a:pt x="1998" y="9333"/>
                    </a:lnTo>
                    <a:cubicBezTo>
                      <a:pt x="2343" y="9247"/>
                      <a:pt x="2616" y="8979"/>
                      <a:pt x="2708" y="8634"/>
                    </a:cubicBezTo>
                    <a:cubicBezTo>
                      <a:pt x="2897" y="7928"/>
                      <a:pt x="3179" y="7250"/>
                      <a:pt x="3548" y="6615"/>
                    </a:cubicBezTo>
                    <a:cubicBezTo>
                      <a:pt x="3727" y="6305"/>
                      <a:pt x="3724" y="5924"/>
                      <a:pt x="3540" y="5617"/>
                    </a:cubicBezTo>
                    <a:lnTo>
                      <a:pt x="3005" y="4725"/>
                    </a:lnTo>
                    <a:cubicBezTo>
                      <a:pt x="3004" y="4722"/>
                      <a:pt x="3002" y="4718"/>
                      <a:pt x="3000" y="4715"/>
                    </a:cubicBezTo>
                    <a:lnTo>
                      <a:pt x="4715" y="3000"/>
                    </a:lnTo>
                    <a:lnTo>
                      <a:pt x="5621" y="3544"/>
                    </a:lnTo>
                    <a:cubicBezTo>
                      <a:pt x="5777" y="3637"/>
                      <a:pt x="5951" y="3683"/>
                      <a:pt x="6127" y="3683"/>
                    </a:cubicBezTo>
                    <a:cubicBezTo>
                      <a:pt x="6296" y="3683"/>
                      <a:pt x="6465" y="3640"/>
                      <a:pt x="6618" y="3551"/>
                    </a:cubicBezTo>
                    <a:cubicBezTo>
                      <a:pt x="7251" y="3185"/>
                      <a:pt x="7929" y="2904"/>
                      <a:pt x="8632" y="2717"/>
                    </a:cubicBezTo>
                    <a:cubicBezTo>
                      <a:pt x="8976" y="2624"/>
                      <a:pt x="9244" y="2353"/>
                      <a:pt x="9331" y="2007"/>
                    </a:cubicBezTo>
                    <a:lnTo>
                      <a:pt x="9587" y="982"/>
                    </a:lnTo>
                    <a:lnTo>
                      <a:pt x="12012" y="982"/>
                    </a:lnTo>
                    <a:cubicBezTo>
                      <a:pt x="12014" y="986"/>
                      <a:pt x="12015" y="989"/>
                      <a:pt x="12016" y="993"/>
                    </a:cubicBezTo>
                    <a:lnTo>
                      <a:pt x="12269" y="2007"/>
                    </a:lnTo>
                    <a:cubicBezTo>
                      <a:pt x="12356" y="2353"/>
                      <a:pt x="12624" y="2624"/>
                      <a:pt x="12968" y="2717"/>
                    </a:cubicBezTo>
                    <a:cubicBezTo>
                      <a:pt x="13671" y="2904"/>
                      <a:pt x="14348" y="3185"/>
                      <a:pt x="14982" y="3551"/>
                    </a:cubicBezTo>
                    <a:cubicBezTo>
                      <a:pt x="15134" y="3640"/>
                      <a:pt x="15304" y="3683"/>
                      <a:pt x="15473" y="3683"/>
                    </a:cubicBezTo>
                    <a:cubicBezTo>
                      <a:pt x="15648" y="3683"/>
                      <a:pt x="15822" y="3637"/>
                      <a:pt x="15978" y="3544"/>
                    </a:cubicBezTo>
                    <a:lnTo>
                      <a:pt x="16884" y="3000"/>
                    </a:lnTo>
                    <a:lnTo>
                      <a:pt x="18600" y="4715"/>
                    </a:lnTo>
                    <a:cubicBezTo>
                      <a:pt x="18598" y="4718"/>
                      <a:pt x="18597" y="4722"/>
                      <a:pt x="18595" y="4726"/>
                    </a:cubicBezTo>
                    <a:lnTo>
                      <a:pt x="18060" y="5617"/>
                    </a:lnTo>
                    <a:cubicBezTo>
                      <a:pt x="17876" y="5924"/>
                      <a:pt x="17873" y="6305"/>
                      <a:pt x="18053" y="6615"/>
                    </a:cubicBezTo>
                    <a:cubicBezTo>
                      <a:pt x="18421" y="7249"/>
                      <a:pt x="18703" y="7928"/>
                      <a:pt x="18892" y="8634"/>
                    </a:cubicBezTo>
                    <a:cubicBezTo>
                      <a:pt x="18984" y="8979"/>
                      <a:pt x="19256" y="9247"/>
                      <a:pt x="19602" y="9333"/>
                    </a:cubicBezTo>
                    <a:lnTo>
                      <a:pt x="20618" y="9587"/>
                    </a:lnTo>
                    <a:cubicBezTo>
                      <a:pt x="20618" y="9587"/>
                      <a:pt x="20618" y="12013"/>
                      <a:pt x="20618" y="12013"/>
                    </a:cubicBezTo>
                    <a:close/>
                    <a:moveTo>
                      <a:pt x="20880" y="8641"/>
                    </a:moveTo>
                    <a:lnTo>
                      <a:pt x="19841" y="8380"/>
                    </a:lnTo>
                    <a:cubicBezTo>
                      <a:pt x="19626" y="7580"/>
                      <a:pt x="19308" y="6822"/>
                      <a:pt x="18902" y="6122"/>
                    </a:cubicBezTo>
                    <a:lnTo>
                      <a:pt x="19455" y="5201"/>
                    </a:lnTo>
                    <a:cubicBezTo>
                      <a:pt x="19625" y="4871"/>
                      <a:pt x="19736" y="4463"/>
                      <a:pt x="19455" y="4182"/>
                    </a:cubicBezTo>
                    <a:lnTo>
                      <a:pt x="17419" y="2146"/>
                    </a:lnTo>
                    <a:cubicBezTo>
                      <a:pt x="17292" y="2018"/>
                      <a:pt x="17136" y="1968"/>
                      <a:pt x="16975" y="1968"/>
                    </a:cubicBezTo>
                    <a:cubicBezTo>
                      <a:pt x="16778" y="1968"/>
                      <a:pt x="16572" y="2043"/>
                      <a:pt x="16400" y="2146"/>
                    </a:cubicBezTo>
                    <a:lnTo>
                      <a:pt x="15473" y="2702"/>
                    </a:lnTo>
                    <a:cubicBezTo>
                      <a:pt x="14775" y="2298"/>
                      <a:pt x="14020" y="1982"/>
                      <a:pt x="13222" y="1768"/>
                    </a:cubicBezTo>
                    <a:lnTo>
                      <a:pt x="12960" y="720"/>
                    </a:lnTo>
                    <a:cubicBezTo>
                      <a:pt x="12848" y="367"/>
                      <a:pt x="12638" y="0"/>
                      <a:pt x="12240" y="0"/>
                    </a:cubicBezTo>
                    <a:lnTo>
                      <a:pt x="9360" y="0"/>
                    </a:lnTo>
                    <a:cubicBezTo>
                      <a:pt x="8962" y="0"/>
                      <a:pt x="8730" y="367"/>
                      <a:pt x="8640" y="720"/>
                    </a:cubicBezTo>
                    <a:lnTo>
                      <a:pt x="8378" y="1768"/>
                    </a:lnTo>
                    <a:cubicBezTo>
                      <a:pt x="7580" y="1982"/>
                      <a:pt x="6825" y="2298"/>
                      <a:pt x="6127" y="2702"/>
                    </a:cubicBezTo>
                    <a:lnTo>
                      <a:pt x="5200" y="2146"/>
                    </a:lnTo>
                    <a:cubicBezTo>
                      <a:pt x="5028" y="2043"/>
                      <a:pt x="4822" y="1968"/>
                      <a:pt x="4625" y="1968"/>
                    </a:cubicBezTo>
                    <a:cubicBezTo>
                      <a:pt x="4464" y="1968"/>
                      <a:pt x="4308" y="2018"/>
                      <a:pt x="4181" y="2146"/>
                    </a:cubicBezTo>
                    <a:lnTo>
                      <a:pt x="2145" y="4182"/>
                    </a:lnTo>
                    <a:cubicBezTo>
                      <a:pt x="1864" y="4463"/>
                      <a:pt x="1975" y="4871"/>
                      <a:pt x="2145" y="5201"/>
                    </a:cubicBezTo>
                    <a:lnTo>
                      <a:pt x="2698" y="6122"/>
                    </a:lnTo>
                    <a:cubicBezTo>
                      <a:pt x="2292" y="6822"/>
                      <a:pt x="1973" y="7580"/>
                      <a:pt x="1759" y="8380"/>
                    </a:cubicBezTo>
                    <a:lnTo>
                      <a:pt x="720" y="8641"/>
                    </a:lnTo>
                    <a:cubicBezTo>
                      <a:pt x="367" y="8730"/>
                      <a:pt x="0" y="8963"/>
                      <a:pt x="0" y="9361"/>
                    </a:cubicBezTo>
                    <a:lnTo>
                      <a:pt x="0" y="12240"/>
                    </a:lnTo>
                    <a:cubicBezTo>
                      <a:pt x="0" y="12638"/>
                      <a:pt x="367" y="12848"/>
                      <a:pt x="720" y="12960"/>
                    </a:cubicBezTo>
                    <a:lnTo>
                      <a:pt x="1759" y="13220"/>
                    </a:lnTo>
                    <a:cubicBezTo>
                      <a:pt x="1973" y="14021"/>
                      <a:pt x="2292" y="14778"/>
                      <a:pt x="2698" y="15479"/>
                    </a:cubicBezTo>
                    <a:lnTo>
                      <a:pt x="2145" y="16400"/>
                    </a:lnTo>
                    <a:cubicBezTo>
                      <a:pt x="1959" y="16714"/>
                      <a:pt x="1864" y="17138"/>
                      <a:pt x="2145" y="17419"/>
                    </a:cubicBezTo>
                    <a:lnTo>
                      <a:pt x="4181" y="19455"/>
                    </a:lnTo>
                    <a:cubicBezTo>
                      <a:pt x="4305" y="19579"/>
                      <a:pt x="4454" y="19627"/>
                      <a:pt x="4610" y="19627"/>
                    </a:cubicBezTo>
                    <a:cubicBezTo>
                      <a:pt x="4807" y="19627"/>
                      <a:pt x="5016" y="19550"/>
                      <a:pt x="5200" y="19455"/>
                    </a:cubicBezTo>
                    <a:lnTo>
                      <a:pt x="6127" y="18899"/>
                    </a:lnTo>
                    <a:cubicBezTo>
                      <a:pt x="6825" y="19303"/>
                      <a:pt x="7580" y="19619"/>
                      <a:pt x="8378" y="19832"/>
                    </a:cubicBezTo>
                    <a:lnTo>
                      <a:pt x="8640" y="20880"/>
                    </a:lnTo>
                    <a:cubicBezTo>
                      <a:pt x="8730" y="21233"/>
                      <a:pt x="8962" y="21600"/>
                      <a:pt x="9360" y="21600"/>
                    </a:cubicBezTo>
                    <a:lnTo>
                      <a:pt x="12240" y="21600"/>
                    </a:lnTo>
                    <a:cubicBezTo>
                      <a:pt x="12638" y="21600"/>
                      <a:pt x="12848" y="21233"/>
                      <a:pt x="12960" y="20880"/>
                    </a:cubicBezTo>
                    <a:lnTo>
                      <a:pt x="13222" y="19832"/>
                    </a:lnTo>
                    <a:cubicBezTo>
                      <a:pt x="14020" y="19619"/>
                      <a:pt x="14775" y="19303"/>
                      <a:pt x="15473" y="18899"/>
                    </a:cubicBezTo>
                    <a:lnTo>
                      <a:pt x="16400" y="19455"/>
                    </a:lnTo>
                    <a:cubicBezTo>
                      <a:pt x="16584" y="19550"/>
                      <a:pt x="16793" y="19627"/>
                      <a:pt x="16990" y="19627"/>
                    </a:cubicBezTo>
                    <a:cubicBezTo>
                      <a:pt x="17146" y="19627"/>
                      <a:pt x="17294" y="19579"/>
                      <a:pt x="17419" y="19455"/>
                    </a:cubicBezTo>
                    <a:lnTo>
                      <a:pt x="19455" y="17419"/>
                    </a:lnTo>
                    <a:cubicBezTo>
                      <a:pt x="19736" y="17138"/>
                      <a:pt x="19641" y="16714"/>
                      <a:pt x="19455" y="16400"/>
                    </a:cubicBezTo>
                    <a:lnTo>
                      <a:pt x="18902" y="15479"/>
                    </a:lnTo>
                    <a:cubicBezTo>
                      <a:pt x="19308" y="14778"/>
                      <a:pt x="19626" y="14021"/>
                      <a:pt x="19841" y="13220"/>
                    </a:cubicBezTo>
                    <a:lnTo>
                      <a:pt x="20880" y="12960"/>
                    </a:lnTo>
                    <a:cubicBezTo>
                      <a:pt x="21233" y="12848"/>
                      <a:pt x="21600" y="12638"/>
                      <a:pt x="21600" y="12240"/>
                    </a:cubicBezTo>
                    <a:lnTo>
                      <a:pt x="21600" y="9361"/>
                    </a:lnTo>
                    <a:cubicBezTo>
                      <a:pt x="21600" y="8963"/>
                      <a:pt x="21233" y="8730"/>
                      <a:pt x="20880" y="8641"/>
                    </a:cubicBezTo>
                    <a:moveTo>
                      <a:pt x="15709" y="10800"/>
                    </a:moveTo>
                    <a:cubicBezTo>
                      <a:pt x="15709" y="13346"/>
                      <a:pt x="13771" y="15439"/>
                      <a:pt x="11291" y="15685"/>
                    </a:cubicBezTo>
                    <a:lnTo>
                      <a:pt x="11291" y="12695"/>
                    </a:lnTo>
                    <a:cubicBezTo>
                      <a:pt x="12137" y="12476"/>
                      <a:pt x="12764" y="11715"/>
                      <a:pt x="12764" y="10800"/>
                    </a:cubicBezTo>
                    <a:cubicBezTo>
                      <a:pt x="12764" y="10630"/>
                      <a:pt x="12735" y="10467"/>
                      <a:pt x="12694" y="10310"/>
                    </a:cubicBezTo>
                    <a:lnTo>
                      <a:pt x="15308" y="8857"/>
                    </a:lnTo>
                    <a:cubicBezTo>
                      <a:pt x="15565" y="9454"/>
                      <a:pt x="15709" y="10110"/>
                      <a:pt x="15709" y="10800"/>
                    </a:cubicBezTo>
                    <a:moveTo>
                      <a:pt x="9818" y="10800"/>
                    </a:moveTo>
                    <a:cubicBezTo>
                      <a:pt x="9818" y="10258"/>
                      <a:pt x="10258" y="9818"/>
                      <a:pt x="10800" y="9818"/>
                    </a:cubicBezTo>
                    <a:cubicBezTo>
                      <a:pt x="11342" y="9818"/>
                      <a:pt x="11782" y="10258"/>
                      <a:pt x="11782" y="10800"/>
                    </a:cubicBezTo>
                    <a:cubicBezTo>
                      <a:pt x="11782" y="11343"/>
                      <a:pt x="11342" y="11782"/>
                      <a:pt x="10800" y="11782"/>
                    </a:cubicBezTo>
                    <a:cubicBezTo>
                      <a:pt x="10258" y="11782"/>
                      <a:pt x="9818" y="11343"/>
                      <a:pt x="9818" y="10800"/>
                    </a:cubicBezTo>
                    <a:moveTo>
                      <a:pt x="10309" y="15685"/>
                    </a:moveTo>
                    <a:cubicBezTo>
                      <a:pt x="7829" y="15439"/>
                      <a:pt x="5891" y="13346"/>
                      <a:pt x="5891" y="10800"/>
                    </a:cubicBezTo>
                    <a:cubicBezTo>
                      <a:pt x="5891" y="10110"/>
                      <a:pt x="6035" y="9454"/>
                      <a:pt x="6292" y="8857"/>
                    </a:cubicBezTo>
                    <a:lnTo>
                      <a:pt x="8906" y="10310"/>
                    </a:lnTo>
                    <a:cubicBezTo>
                      <a:pt x="8865" y="10467"/>
                      <a:pt x="8836" y="10630"/>
                      <a:pt x="8836" y="10800"/>
                    </a:cubicBezTo>
                    <a:cubicBezTo>
                      <a:pt x="8836" y="11715"/>
                      <a:pt x="9463" y="12476"/>
                      <a:pt x="10309" y="12695"/>
                    </a:cubicBezTo>
                    <a:cubicBezTo>
                      <a:pt x="10309" y="12695"/>
                      <a:pt x="10309" y="15685"/>
                      <a:pt x="10309" y="15685"/>
                    </a:cubicBezTo>
                    <a:close/>
                    <a:moveTo>
                      <a:pt x="10800" y="5891"/>
                    </a:moveTo>
                    <a:cubicBezTo>
                      <a:pt x="12470" y="5891"/>
                      <a:pt x="13942" y="6727"/>
                      <a:pt x="14829" y="8000"/>
                    </a:cubicBezTo>
                    <a:lnTo>
                      <a:pt x="12220" y="9450"/>
                    </a:lnTo>
                    <a:cubicBezTo>
                      <a:pt x="11862" y="9074"/>
                      <a:pt x="11360" y="8836"/>
                      <a:pt x="10800" y="8836"/>
                    </a:cubicBezTo>
                    <a:cubicBezTo>
                      <a:pt x="10240" y="8836"/>
                      <a:pt x="9738" y="9074"/>
                      <a:pt x="9380" y="9450"/>
                    </a:cubicBezTo>
                    <a:lnTo>
                      <a:pt x="6771" y="8000"/>
                    </a:lnTo>
                    <a:cubicBezTo>
                      <a:pt x="7658" y="6727"/>
                      <a:pt x="9130" y="5891"/>
                      <a:pt x="10800" y="5891"/>
                    </a:cubicBezTo>
                    <a:moveTo>
                      <a:pt x="10800" y="4909"/>
                    </a:moveTo>
                    <a:cubicBezTo>
                      <a:pt x="7547" y="4909"/>
                      <a:pt x="4909" y="7547"/>
                      <a:pt x="4909" y="10800"/>
                    </a:cubicBezTo>
                    <a:cubicBezTo>
                      <a:pt x="4909" y="14054"/>
                      <a:pt x="7547" y="16691"/>
                      <a:pt x="10800" y="16691"/>
                    </a:cubicBezTo>
                    <a:cubicBezTo>
                      <a:pt x="14053" y="16691"/>
                      <a:pt x="16691" y="14054"/>
                      <a:pt x="16691" y="10800"/>
                    </a:cubicBezTo>
                    <a:cubicBezTo>
                      <a:pt x="16691" y="7547"/>
                      <a:pt x="14053" y="4909"/>
                      <a:pt x="10800" y="4909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endParaRPr sz="1350" dirty="0">
                  <a:solidFill>
                    <a:prstClr val="black"/>
                  </a:solidFill>
                  <a:latin typeface="Avenir Next LT Pro" panose="020B0504020202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BA43B8-CFE8-764B-8794-53BF246F6FB0}"/>
                </a:ext>
              </a:extLst>
            </p:cNvPr>
            <p:cNvGrpSpPr/>
            <p:nvPr/>
          </p:nvGrpSpPr>
          <p:grpSpPr>
            <a:xfrm>
              <a:off x="4533901" y="2005135"/>
              <a:ext cx="897463" cy="897462"/>
              <a:chOff x="4533901" y="2005135"/>
              <a:chExt cx="897463" cy="89746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52EC8B5-9144-2F2C-B457-EA014845B80E}"/>
                  </a:ext>
                </a:extLst>
              </p:cNvPr>
              <p:cNvSpPr/>
              <p:nvPr/>
            </p:nvSpPr>
            <p:spPr>
              <a:xfrm flipH="1">
                <a:off x="4533901" y="2005135"/>
                <a:ext cx="897463" cy="89746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457B0EA-4D81-7580-E027-BA1FCE6279E6}"/>
                  </a:ext>
                </a:extLst>
              </p:cNvPr>
              <p:cNvSpPr/>
              <p:nvPr/>
            </p:nvSpPr>
            <p:spPr>
              <a:xfrm flipH="1">
                <a:off x="4679715" y="2150950"/>
                <a:ext cx="605834" cy="6058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49" name="Shape 3668">
                <a:extLst>
                  <a:ext uri="{FF2B5EF4-FFF2-40B4-BE49-F238E27FC236}">
                    <a16:creationId xmlns:a16="http://schemas.microsoft.com/office/drawing/2014/main" id="{E7DB494B-CBA5-6FF5-0365-624F201CE8E3}"/>
                  </a:ext>
                </a:extLst>
              </p:cNvPr>
              <p:cNvSpPr/>
              <p:nvPr/>
            </p:nvSpPr>
            <p:spPr>
              <a:xfrm>
                <a:off x="4798417" y="2286398"/>
                <a:ext cx="368431" cy="334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64" y="14040"/>
                    </a:moveTo>
                    <a:lnTo>
                      <a:pt x="14236" y="14040"/>
                    </a:lnTo>
                    <a:cubicBezTo>
                      <a:pt x="14507" y="14040"/>
                      <a:pt x="14727" y="13798"/>
                      <a:pt x="14727" y="13500"/>
                    </a:cubicBezTo>
                    <a:cubicBezTo>
                      <a:pt x="14727" y="13203"/>
                      <a:pt x="14507" y="12960"/>
                      <a:pt x="14236" y="12960"/>
                    </a:cubicBezTo>
                    <a:lnTo>
                      <a:pt x="7364" y="12960"/>
                    </a:lnTo>
                    <a:cubicBezTo>
                      <a:pt x="7093" y="12960"/>
                      <a:pt x="6873" y="13203"/>
                      <a:pt x="6873" y="13500"/>
                    </a:cubicBezTo>
                    <a:cubicBezTo>
                      <a:pt x="6873" y="13798"/>
                      <a:pt x="7093" y="14040"/>
                      <a:pt x="7364" y="14040"/>
                    </a:cubicBezTo>
                    <a:moveTo>
                      <a:pt x="7364" y="11880"/>
                    </a:moveTo>
                    <a:lnTo>
                      <a:pt x="18164" y="11880"/>
                    </a:lnTo>
                    <a:cubicBezTo>
                      <a:pt x="18434" y="11880"/>
                      <a:pt x="18655" y="11638"/>
                      <a:pt x="18655" y="11340"/>
                    </a:cubicBezTo>
                    <a:cubicBezTo>
                      <a:pt x="18655" y="11043"/>
                      <a:pt x="18434" y="10800"/>
                      <a:pt x="18164" y="10800"/>
                    </a:cubicBezTo>
                    <a:lnTo>
                      <a:pt x="7364" y="10800"/>
                    </a:lnTo>
                    <a:cubicBezTo>
                      <a:pt x="7093" y="10800"/>
                      <a:pt x="6873" y="11043"/>
                      <a:pt x="6873" y="11340"/>
                    </a:cubicBezTo>
                    <a:cubicBezTo>
                      <a:pt x="6873" y="11638"/>
                      <a:pt x="7093" y="11880"/>
                      <a:pt x="7364" y="11880"/>
                    </a:cubicBezTo>
                    <a:moveTo>
                      <a:pt x="20618" y="19440"/>
                    </a:moveTo>
                    <a:lnTo>
                      <a:pt x="18605" y="19440"/>
                    </a:lnTo>
                    <a:cubicBezTo>
                      <a:pt x="18378" y="18208"/>
                      <a:pt x="17387" y="17280"/>
                      <a:pt x="16200" y="17280"/>
                    </a:cubicBezTo>
                    <a:cubicBezTo>
                      <a:pt x="15013" y="17280"/>
                      <a:pt x="14022" y="18208"/>
                      <a:pt x="13795" y="19440"/>
                    </a:cubicBezTo>
                    <a:lnTo>
                      <a:pt x="11732" y="19440"/>
                    </a:lnTo>
                    <a:cubicBezTo>
                      <a:pt x="11505" y="18208"/>
                      <a:pt x="10515" y="17280"/>
                      <a:pt x="9327" y="17280"/>
                    </a:cubicBezTo>
                    <a:cubicBezTo>
                      <a:pt x="8140" y="17280"/>
                      <a:pt x="7150" y="18208"/>
                      <a:pt x="6922" y="19440"/>
                    </a:cubicBezTo>
                    <a:lnTo>
                      <a:pt x="4909" y="19440"/>
                    </a:lnTo>
                    <a:lnTo>
                      <a:pt x="4909" y="5400"/>
                    </a:lnTo>
                    <a:lnTo>
                      <a:pt x="20618" y="5400"/>
                    </a:lnTo>
                    <a:cubicBezTo>
                      <a:pt x="20618" y="5400"/>
                      <a:pt x="20618" y="19440"/>
                      <a:pt x="20618" y="19440"/>
                    </a:cubicBezTo>
                    <a:close/>
                    <a:moveTo>
                      <a:pt x="20618" y="4320"/>
                    </a:moveTo>
                    <a:lnTo>
                      <a:pt x="4909" y="4320"/>
                    </a:lnTo>
                    <a:cubicBezTo>
                      <a:pt x="4367" y="4320"/>
                      <a:pt x="3927" y="4804"/>
                      <a:pt x="3927" y="5400"/>
                    </a:cubicBezTo>
                    <a:lnTo>
                      <a:pt x="3927" y="19440"/>
                    </a:lnTo>
                    <a:cubicBezTo>
                      <a:pt x="3927" y="20036"/>
                      <a:pt x="4367" y="20520"/>
                      <a:pt x="4909" y="20520"/>
                    </a:cubicBezTo>
                    <a:lnTo>
                      <a:pt x="7364" y="20520"/>
                    </a:lnTo>
                    <a:cubicBezTo>
                      <a:pt x="7634" y="20520"/>
                      <a:pt x="7855" y="20278"/>
                      <a:pt x="7855" y="19980"/>
                    </a:cubicBezTo>
                    <a:cubicBezTo>
                      <a:pt x="7855" y="19086"/>
                      <a:pt x="8514" y="18360"/>
                      <a:pt x="9327" y="18360"/>
                    </a:cubicBezTo>
                    <a:cubicBezTo>
                      <a:pt x="10141" y="18360"/>
                      <a:pt x="10800" y="19086"/>
                      <a:pt x="10800" y="19980"/>
                    </a:cubicBezTo>
                    <a:cubicBezTo>
                      <a:pt x="10800" y="20278"/>
                      <a:pt x="11020" y="20520"/>
                      <a:pt x="11291" y="20520"/>
                    </a:cubicBezTo>
                    <a:lnTo>
                      <a:pt x="14236" y="20520"/>
                    </a:lnTo>
                    <a:cubicBezTo>
                      <a:pt x="14507" y="20520"/>
                      <a:pt x="14727" y="20278"/>
                      <a:pt x="14727" y="19980"/>
                    </a:cubicBezTo>
                    <a:cubicBezTo>
                      <a:pt x="14727" y="19086"/>
                      <a:pt x="15386" y="18360"/>
                      <a:pt x="16200" y="18360"/>
                    </a:cubicBezTo>
                    <a:cubicBezTo>
                      <a:pt x="17014" y="18360"/>
                      <a:pt x="17673" y="19086"/>
                      <a:pt x="17673" y="19980"/>
                    </a:cubicBezTo>
                    <a:cubicBezTo>
                      <a:pt x="17673" y="20278"/>
                      <a:pt x="17893" y="20520"/>
                      <a:pt x="18164" y="20520"/>
                    </a:cubicBezTo>
                    <a:lnTo>
                      <a:pt x="20618" y="20520"/>
                    </a:lnTo>
                    <a:cubicBezTo>
                      <a:pt x="21160" y="20520"/>
                      <a:pt x="21600" y="20036"/>
                      <a:pt x="21600" y="19440"/>
                    </a:cubicBezTo>
                    <a:lnTo>
                      <a:pt x="21600" y="5400"/>
                    </a:lnTo>
                    <a:cubicBezTo>
                      <a:pt x="21600" y="4804"/>
                      <a:pt x="21160" y="4320"/>
                      <a:pt x="20618" y="4320"/>
                    </a:cubicBezTo>
                    <a:moveTo>
                      <a:pt x="7364" y="9720"/>
                    </a:moveTo>
                    <a:lnTo>
                      <a:pt x="18164" y="9720"/>
                    </a:lnTo>
                    <a:cubicBezTo>
                      <a:pt x="18434" y="9720"/>
                      <a:pt x="18655" y="9478"/>
                      <a:pt x="18655" y="9180"/>
                    </a:cubicBezTo>
                    <a:cubicBezTo>
                      <a:pt x="18655" y="8883"/>
                      <a:pt x="18434" y="8640"/>
                      <a:pt x="18164" y="8640"/>
                    </a:cubicBezTo>
                    <a:lnTo>
                      <a:pt x="7364" y="8640"/>
                    </a:lnTo>
                    <a:cubicBezTo>
                      <a:pt x="7093" y="8640"/>
                      <a:pt x="6873" y="8883"/>
                      <a:pt x="6873" y="9180"/>
                    </a:cubicBezTo>
                    <a:cubicBezTo>
                      <a:pt x="6873" y="9478"/>
                      <a:pt x="7093" y="9720"/>
                      <a:pt x="7364" y="9720"/>
                    </a:cubicBezTo>
                    <a:moveTo>
                      <a:pt x="9327" y="19440"/>
                    </a:moveTo>
                    <a:cubicBezTo>
                      <a:pt x="9056" y="19440"/>
                      <a:pt x="8836" y="19683"/>
                      <a:pt x="8836" y="19980"/>
                    </a:cubicBezTo>
                    <a:lnTo>
                      <a:pt x="8836" y="21060"/>
                    </a:lnTo>
                    <a:cubicBezTo>
                      <a:pt x="8836" y="21358"/>
                      <a:pt x="9056" y="21600"/>
                      <a:pt x="9327" y="21600"/>
                    </a:cubicBezTo>
                    <a:cubicBezTo>
                      <a:pt x="9598" y="21600"/>
                      <a:pt x="9818" y="21358"/>
                      <a:pt x="9818" y="21060"/>
                    </a:cubicBezTo>
                    <a:lnTo>
                      <a:pt x="9818" y="19980"/>
                    </a:lnTo>
                    <a:cubicBezTo>
                      <a:pt x="9818" y="19683"/>
                      <a:pt x="9598" y="19440"/>
                      <a:pt x="9327" y="19440"/>
                    </a:cubicBezTo>
                    <a:moveTo>
                      <a:pt x="2455" y="15120"/>
                    </a:moveTo>
                    <a:lnTo>
                      <a:pt x="982" y="15120"/>
                    </a:lnTo>
                    <a:lnTo>
                      <a:pt x="982" y="1080"/>
                    </a:lnTo>
                    <a:lnTo>
                      <a:pt x="16691" y="1080"/>
                    </a:lnTo>
                    <a:lnTo>
                      <a:pt x="16691" y="2700"/>
                    </a:lnTo>
                    <a:cubicBezTo>
                      <a:pt x="16691" y="2998"/>
                      <a:pt x="16911" y="3240"/>
                      <a:pt x="17182" y="3240"/>
                    </a:cubicBezTo>
                    <a:cubicBezTo>
                      <a:pt x="17453" y="3240"/>
                      <a:pt x="17673" y="2998"/>
                      <a:pt x="17673" y="2700"/>
                    </a:cubicBezTo>
                    <a:lnTo>
                      <a:pt x="17673" y="1080"/>
                    </a:lnTo>
                    <a:cubicBezTo>
                      <a:pt x="17673" y="484"/>
                      <a:pt x="17233" y="0"/>
                      <a:pt x="16691" y="0"/>
                    </a:cubicBezTo>
                    <a:lnTo>
                      <a:pt x="982" y="0"/>
                    </a:lnTo>
                    <a:cubicBezTo>
                      <a:pt x="440" y="0"/>
                      <a:pt x="0" y="484"/>
                      <a:pt x="0" y="1080"/>
                    </a:cubicBezTo>
                    <a:lnTo>
                      <a:pt x="0" y="15120"/>
                    </a:lnTo>
                    <a:cubicBezTo>
                      <a:pt x="0" y="15716"/>
                      <a:pt x="440" y="16201"/>
                      <a:pt x="982" y="16201"/>
                    </a:cubicBezTo>
                    <a:lnTo>
                      <a:pt x="2455" y="16201"/>
                    </a:lnTo>
                    <a:cubicBezTo>
                      <a:pt x="2725" y="16201"/>
                      <a:pt x="2945" y="15958"/>
                      <a:pt x="2945" y="15660"/>
                    </a:cubicBezTo>
                    <a:cubicBezTo>
                      <a:pt x="2945" y="15363"/>
                      <a:pt x="2725" y="15120"/>
                      <a:pt x="2455" y="15120"/>
                    </a:cubicBezTo>
                    <a:moveTo>
                      <a:pt x="16200" y="19440"/>
                    </a:moveTo>
                    <a:cubicBezTo>
                      <a:pt x="15929" y="19440"/>
                      <a:pt x="15709" y="19683"/>
                      <a:pt x="15709" y="19980"/>
                    </a:cubicBezTo>
                    <a:lnTo>
                      <a:pt x="15709" y="21060"/>
                    </a:lnTo>
                    <a:cubicBezTo>
                      <a:pt x="15709" y="21358"/>
                      <a:pt x="15929" y="21600"/>
                      <a:pt x="16200" y="21600"/>
                    </a:cubicBezTo>
                    <a:cubicBezTo>
                      <a:pt x="16471" y="21600"/>
                      <a:pt x="16691" y="21358"/>
                      <a:pt x="16691" y="21060"/>
                    </a:cubicBezTo>
                    <a:lnTo>
                      <a:pt x="16691" y="19980"/>
                    </a:lnTo>
                    <a:cubicBezTo>
                      <a:pt x="16691" y="19683"/>
                      <a:pt x="16471" y="19440"/>
                      <a:pt x="16200" y="1944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endParaRPr sz="1350" dirty="0">
                  <a:solidFill>
                    <a:prstClr val="black"/>
                  </a:solidFill>
                  <a:latin typeface="Avenir Next LT Pro" panose="020B050402020202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EEB88C3-FEAE-1572-5E0A-0B4E3B0587E0}"/>
                </a:ext>
              </a:extLst>
            </p:cNvPr>
            <p:cNvGrpSpPr/>
            <p:nvPr/>
          </p:nvGrpSpPr>
          <p:grpSpPr>
            <a:xfrm>
              <a:off x="6760638" y="5824856"/>
              <a:ext cx="897463" cy="897462"/>
              <a:chOff x="6760638" y="5824856"/>
              <a:chExt cx="897463" cy="89746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BC56ED9-B859-D87E-6AB0-CF0BA0D21317}"/>
                  </a:ext>
                </a:extLst>
              </p:cNvPr>
              <p:cNvSpPr/>
              <p:nvPr/>
            </p:nvSpPr>
            <p:spPr>
              <a:xfrm>
                <a:off x="6760638" y="5824856"/>
                <a:ext cx="897463" cy="8974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40179E6-6092-D3EB-E8E3-33F526AD853A}"/>
                  </a:ext>
                </a:extLst>
              </p:cNvPr>
              <p:cNvSpPr/>
              <p:nvPr/>
            </p:nvSpPr>
            <p:spPr>
              <a:xfrm>
                <a:off x="6906452" y="5970671"/>
                <a:ext cx="605834" cy="6058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46" name="Shape 3681">
                <a:extLst>
                  <a:ext uri="{FF2B5EF4-FFF2-40B4-BE49-F238E27FC236}">
                    <a16:creationId xmlns:a16="http://schemas.microsoft.com/office/drawing/2014/main" id="{3B179EEB-7307-751E-D88A-194D6DA36606}"/>
                  </a:ext>
                </a:extLst>
              </p:cNvPr>
              <p:cNvSpPr/>
              <p:nvPr/>
            </p:nvSpPr>
            <p:spPr>
              <a:xfrm>
                <a:off x="7025154" y="6122866"/>
                <a:ext cx="368431" cy="301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4" y="3600"/>
                    </a:moveTo>
                    <a:cubicBezTo>
                      <a:pt x="1422" y="3600"/>
                      <a:pt x="982" y="3063"/>
                      <a:pt x="982" y="2400"/>
                    </a:cubicBezTo>
                    <a:cubicBezTo>
                      <a:pt x="982" y="1738"/>
                      <a:pt x="1422" y="1200"/>
                      <a:pt x="1964" y="1200"/>
                    </a:cubicBezTo>
                    <a:cubicBezTo>
                      <a:pt x="2506" y="1200"/>
                      <a:pt x="2945" y="1738"/>
                      <a:pt x="2945" y="2400"/>
                    </a:cubicBezTo>
                    <a:cubicBezTo>
                      <a:pt x="2945" y="3063"/>
                      <a:pt x="2506" y="3600"/>
                      <a:pt x="1964" y="3600"/>
                    </a:cubicBezTo>
                    <a:moveTo>
                      <a:pt x="1964" y="0"/>
                    </a:moveTo>
                    <a:cubicBezTo>
                      <a:pt x="879" y="0"/>
                      <a:pt x="0" y="1075"/>
                      <a:pt x="0" y="2400"/>
                    </a:cubicBezTo>
                    <a:cubicBezTo>
                      <a:pt x="0" y="3725"/>
                      <a:pt x="879" y="4800"/>
                      <a:pt x="1964" y="4800"/>
                    </a:cubicBezTo>
                    <a:cubicBezTo>
                      <a:pt x="3048" y="4800"/>
                      <a:pt x="3927" y="3725"/>
                      <a:pt x="3927" y="2400"/>
                    </a:cubicBezTo>
                    <a:cubicBezTo>
                      <a:pt x="3927" y="1075"/>
                      <a:pt x="3048" y="0"/>
                      <a:pt x="1964" y="0"/>
                    </a:cubicBezTo>
                    <a:moveTo>
                      <a:pt x="1964" y="12000"/>
                    </a:moveTo>
                    <a:cubicBezTo>
                      <a:pt x="1422" y="12000"/>
                      <a:pt x="982" y="11463"/>
                      <a:pt x="982" y="10800"/>
                    </a:cubicBezTo>
                    <a:cubicBezTo>
                      <a:pt x="982" y="10138"/>
                      <a:pt x="1422" y="9600"/>
                      <a:pt x="1964" y="9600"/>
                    </a:cubicBezTo>
                    <a:cubicBezTo>
                      <a:pt x="2506" y="9600"/>
                      <a:pt x="2945" y="10138"/>
                      <a:pt x="2945" y="10800"/>
                    </a:cubicBezTo>
                    <a:cubicBezTo>
                      <a:pt x="2945" y="11463"/>
                      <a:pt x="2506" y="12000"/>
                      <a:pt x="1964" y="12000"/>
                    </a:cubicBezTo>
                    <a:moveTo>
                      <a:pt x="1964" y="8401"/>
                    </a:moveTo>
                    <a:cubicBezTo>
                      <a:pt x="879" y="8401"/>
                      <a:pt x="0" y="9475"/>
                      <a:pt x="0" y="10800"/>
                    </a:cubicBezTo>
                    <a:cubicBezTo>
                      <a:pt x="0" y="12125"/>
                      <a:pt x="879" y="13200"/>
                      <a:pt x="1964" y="13200"/>
                    </a:cubicBezTo>
                    <a:cubicBezTo>
                      <a:pt x="3048" y="13200"/>
                      <a:pt x="3927" y="12125"/>
                      <a:pt x="3927" y="10800"/>
                    </a:cubicBezTo>
                    <a:cubicBezTo>
                      <a:pt x="3927" y="9475"/>
                      <a:pt x="3048" y="8401"/>
                      <a:pt x="1964" y="8401"/>
                    </a:cubicBezTo>
                    <a:moveTo>
                      <a:pt x="19636" y="12000"/>
                    </a:moveTo>
                    <a:lnTo>
                      <a:pt x="7855" y="12000"/>
                    </a:lnTo>
                    <a:cubicBezTo>
                      <a:pt x="7313" y="12000"/>
                      <a:pt x="6873" y="11463"/>
                      <a:pt x="6873" y="10801"/>
                    </a:cubicBezTo>
                    <a:cubicBezTo>
                      <a:pt x="6873" y="10138"/>
                      <a:pt x="7313" y="9600"/>
                      <a:pt x="7855" y="9600"/>
                    </a:cubicBezTo>
                    <a:lnTo>
                      <a:pt x="19636" y="9600"/>
                    </a:lnTo>
                    <a:cubicBezTo>
                      <a:pt x="20178" y="9600"/>
                      <a:pt x="20618" y="10138"/>
                      <a:pt x="20618" y="10801"/>
                    </a:cubicBezTo>
                    <a:cubicBezTo>
                      <a:pt x="20618" y="11463"/>
                      <a:pt x="20178" y="12000"/>
                      <a:pt x="19636" y="12000"/>
                    </a:cubicBezTo>
                    <a:moveTo>
                      <a:pt x="19636" y="8401"/>
                    </a:moveTo>
                    <a:lnTo>
                      <a:pt x="7855" y="8401"/>
                    </a:lnTo>
                    <a:cubicBezTo>
                      <a:pt x="6770" y="8401"/>
                      <a:pt x="5891" y="9475"/>
                      <a:pt x="5891" y="10801"/>
                    </a:cubicBezTo>
                    <a:cubicBezTo>
                      <a:pt x="5891" y="12125"/>
                      <a:pt x="6770" y="13200"/>
                      <a:pt x="7855" y="13200"/>
                    </a:cubicBezTo>
                    <a:lnTo>
                      <a:pt x="19636" y="13200"/>
                    </a:lnTo>
                    <a:cubicBezTo>
                      <a:pt x="20721" y="13200"/>
                      <a:pt x="21600" y="12125"/>
                      <a:pt x="21600" y="10801"/>
                    </a:cubicBezTo>
                    <a:cubicBezTo>
                      <a:pt x="21600" y="9475"/>
                      <a:pt x="20721" y="8401"/>
                      <a:pt x="19636" y="8401"/>
                    </a:cubicBezTo>
                    <a:moveTo>
                      <a:pt x="19636" y="20400"/>
                    </a:moveTo>
                    <a:lnTo>
                      <a:pt x="7855" y="20400"/>
                    </a:lnTo>
                    <a:cubicBezTo>
                      <a:pt x="7313" y="20400"/>
                      <a:pt x="6873" y="19862"/>
                      <a:pt x="6873" y="19200"/>
                    </a:cubicBezTo>
                    <a:cubicBezTo>
                      <a:pt x="6873" y="18538"/>
                      <a:pt x="7313" y="18000"/>
                      <a:pt x="7855" y="18000"/>
                    </a:cubicBezTo>
                    <a:lnTo>
                      <a:pt x="19636" y="18000"/>
                    </a:lnTo>
                    <a:cubicBezTo>
                      <a:pt x="20178" y="18000"/>
                      <a:pt x="20618" y="18538"/>
                      <a:pt x="20618" y="19200"/>
                    </a:cubicBezTo>
                    <a:cubicBezTo>
                      <a:pt x="20618" y="19862"/>
                      <a:pt x="20178" y="20400"/>
                      <a:pt x="19636" y="20400"/>
                    </a:cubicBezTo>
                    <a:moveTo>
                      <a:pt x="19636" y="16800"/>
                    </a:moveTo>
                    <a:lnTo>
                      <a:pt x="7855" y="16800"/>
                    </a:lnTo>
                    <a:cubicBezTo>
                      <a:pt x="6770" y="16800"/>
                      <a:pt x="5891" y="17875"/>
                      <a:pt x="5891" y="19200"/>
                    </a:cubicBezTo>
                    <a:cubicBezTo>
                      <a:pt x="5891" y="20525"/>
                      <a:pt x="6770" y="21600"/>
                      <a:pt x="7855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525"/>
                      <a:pt x="21600" y="19200"/>
                    </a:cubicBezTo>
                    <a:cubicBezTo>
                      <a:pt x="21600" y="17875"/>
                      <a:pt x="20721" y="16800"/>
                      <a:pt x="19636" y="16800"/>
                    </a:cubicBezTo>
                    <a:moveTo>
                      <a:pt x="7855" y="1201"/>
                    </a:moveTo>
                    <a:lnTo>
                      <a:pt x="19636" y="1201"/>
                    </a:lnTo>
                    <a:cubicBezTo>
                      <a:pt x="20178" y="1201"/>
                      <a:pt x="20618" y="1738"/>
                      <a:pt x="20618" y="2400"/>
                    </a:cubicBezTo>
                    <a:cubicBezTo>
                      <a:pt x="20618" y="3063"/>
                      <a:pt x="20178" y="3600"/>
                      <a:pt x="19636" y="3600"/>
                    </a:cubicBezTo>
                    <a:lnTo>
                      <a:pt x="7855" y="3600"/>
                    </a:lnTo>
                    <a:cubicBezTo>
                      <a:pt x="7313" y="3600"/>
                      <a:pt x="6873" y="3063"/>
                      <a:pt x="6873" y="2400"/>
                    </a:cubicBezTo>
                    <a:cubicBezTo>
                      <a:pt x="6873" y="1738"/>
                      <a:pt x="7313" y="1201"/>
                      <a:pt x="7855" y="1201"/>
                    </a:cubicBezTo>
                    <a:moveTo>
                      <a:pt x="7855" y="4800"/>
                    </a:moveTo>
                    <a:lnTo>
                      <a:pt x="19636" y="4800"/>
                    </a:lnTo>
                    <a:cubicBezTo>
                      <a:pt x="20721" y="4800"/>
                      <a:pt x="21600" y="3725"/>
                      <a:pt x="21600" y="2400"/>
                    </a:cubicBezTo>
                    <a:cubicBezTo>
                      <a:pt x="21600" y="1075"/>
                      <a:pt x="20721" y="1"/>
                      <a:pt x="19636" y="1"/>
                    </a:cubicBezTo>
                    <a:lnTo>
                      <a:pt x="7855" y="1"/>
                    </a:lnTo>
                    <a:cubicBezTo>
                      <a:pt x="6770" y="1"/>
                      <a:pt x="5891" y="1075"/>
                      <a:pt x="5891" y="2400"/>
                    </a:cubicBezTo>
                    <a:cubicBezTo>
                      <a:pt x="5891" y="3725"/>
                      <a:pt x="6770" y="4800"/>
                      <a:pt x="7855" y="4800"/>
                    </a:cubicBezTo>
                    <a:moveTo>
                      <a:pt x="1964" y="20400"/>
                    </a:moveTo>
                    <a:cubicBezTo>
                      <a:pt x="1422" y="20400"/>
                      <a:pt x="982" y="19862"/>
                      <a:pt x="982" y="19200"/>
                    </a:cubicBezTo>
                    <a:cubicBezTo>
                      <a:pt x="982" y="18538"/>
                      <a:pt x="1422" y="18000"/>
                      <a:pt x="1964" y="18000"/>
                    </a:cubicBezTo>
                    <a:cubicBezTo>
                      <a:pt x="2506" y="18000"/>
                      <a:pt x="2945" y="18538"/>
                      <a:pt x="2945" y="19200"/>
                    </a:cubicBezTo>
                    <a:cubicBezTo>
                      <a:pt x="2945" y="19862"/>
                      <a:pt x="2506" y="20400"/>
                      <a:pt x="1964" y="20400"/>
                    </a:cubicBezTo>
                    <a:moveTo>
                      <a:pt x="1964" y="16800"/>
                    </a:moveTo>
                    <a:cubicBezTo>
                      <a:pt x="879" y="16800"/>
                      <a:pt x="0" y="17875"/>
                      <a:pt x="0" y="19200"/>
                    </a:cubicBezTo>
                    <a:cubicBezTo>
                      <a:pt x="0" y="20525"/>
                      <a:pt x="879" y="21600"/>
                      <a:pt x="1964" y="21600"/>
                    </a:cubicBezTo>
                    <a:cubicBezTo>
                      <a:pt x="3048" y="21600"/>
                      <a:pt x="3927" y="20525"/>
                      <a:pt x="3927" y="19200"/>
                    </a:cubicBezTo>
                    <a:cubicBezTo>
                      <a:pt x="3927" y="17875"/>
                      <a:pt x="3048" y="16800"/>
                      <a:pt x="1964" y="1680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endParaRPr sz="1350" dirty="0">
                  <a:solidFill>
                    <a:prstClr val="black"/>
                  </a:solidFill>
                  <a:latin typeface="Avenir Next LT Pro" panose="020B05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290C30-42AE-68D1-7292-1F35ABE34E90}"/>
                </a:ext>
              </a:extLst>
            </p:cNvPr>
            <p:cNvGrpSpPr/>
            <p:nvPr/>
          </p:nvGrpSpPr>
          <p:grpSpPr>
            <a:xfrm>
              <a:off x="4533901" y="4551616"/>
              <a:ext cx="897463" cy="897462"/>
              <a:chOff x="4533901" y="4551616"/>
              <a:chExt cx="897463" cy="89746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C881D10-7794-A96F-3A6F-486C96F919C2}"/>
                  </a:ext>
                </a:extLst>
              </p:cNvPr>
              <p:cNvSpPr/>
              <p:nvPr/>
            </p:nvSpPr>
            <p:spPr>
              <a:xfrm flipH="1">
                <a:off x="4533901" y="4551616"/>
                <a:ext cx="897463" cy="8974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CE495F2-5FD6-29EB-C56A-FAA4C98081F1}"/>
                  </a:ext>
                </a:extLst>
              </p:cNvPr>
              <p:cNvSpPr/>
              <p:nvPr/>
            </p:nvSpPr>
            <p:spPr>
              <a:xfrm flipH="1">
                <a:off x="4679715" y="4697431"/>
                <a:ext cx="605834" cy="6058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43" name="Shape 3690">
                <a:extLst>
                  <a:ext uri="{FF2B5EF4-FFF2-40B4-BE49-F238E27FC236}">
                    <a16:creationId xmlns:a16="http://schemas.microsoft.com/office/drawing/2014/main" id="{526C90CA-BF1A-93F5-5645-08ED75269C01}"/>
                  </a:ext>
                </a:extLst>
              </p:cNvPr>
              <p:cNvSpPr/>
              <p:nvPr/>
            </p:nvSpPr>
            <p:spPr>
              <a:xfrm>
                <a:off x="4798417" y="4849610"/>
                <a:ext cx="368431" cy="301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57" y="20400"/>
                    </a:moveTo>
                    <a:cubicBezTo>
                      <a:pt x="4686" y="18710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3"/>
                      <a:pt x="8380" y="7241"/>
                      <a:pt x="8380" y="7241"/>
                    </a:cubicBezTo>
                    <a:cubicBezTo>
                      <a:pt x="8112" y="6504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2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6"/>
                      <a:pt x="12890" y="2039"/>
                      <a:pt x="13313" y="3272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3"/>
                    </a:cubicBezTo>
                    <a:cubicBezTo>
                      <a:pt x="13386" y="9109"/>
                      <a:pt x="13260" y="9535"/>
                      <a:pt x="13227" y="9619"/>
                    </a:cubicBezTo>
                    <a:cubicBezTo>
                      <a:pt x="13219" y="9631"/>
                      <a:pt x="13101" y="9813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0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2"/>
                    </a:cubicBezTo>
                    <a:cubicBezTo>
                      <a:pt x="13957" y="10422"/>
                      <a:pt x="14531" y="9808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4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80"/>
                    </a:cubicBezTo>
                    <a:cubicBezTo>
                      <a:pt x="6540" y="5169"/>
                      <a:pt x="7179" y="6892"/>
                      <a:pt x="7494" y="7758"/>
                    </a:cubicBezTo>
                    <a:cubicBezTo>
                      <a:pt x="7110" y="9740"/>
                      <a:pt x="7642" y="10422"/>
                      <a:pt x="7642" y="10422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7"/>
                    </a:moveTo>
                    <a:cubicBezTo>
                      <a:pt x="19516" y="15007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4"/>
                    </a:cubicBezTo>
                    <a:cubicBezTo>
                      <a:pt x="19388" y="7760"/>
                      <a:pt x="19900" y="6420"/>
                      <a:pt x="19470" y="5184"/>
                    </a:cubicBezTo>
                    <a:cubicBezTo>
                      <a:pt x="18974" y="3713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4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1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6"/>
                      <a:pt x="17332" y="3919"/>
                    </a:cubicBezTo>
                    <a:cubicBezTo>
                      <a:pt x="17375" y="3953"/>
                      <a:pt x="17421" y="3983"/>
                      <a:pt x="17467" y="4007"/>
                    </a:cubicBezTo>
                    <a:cubicBezTo>
                      <a:pt x="17950" y="4265"/>
                      <a:pt x="18131" y="4361"/>
                      <a:pt x="18562" y="5641"/>
                    </a:cubicBezTo>
                    <a:cubicBezTo>
                      <a:pt x="18822" y="6387"/>
                      <a:pt x="18452" y="7378"/>
                      <a:pt x="18253" y="7910"/>
                    </a:cubicBezTo>
                    <a:cubicBezTo>
                      <a:pt x="18161" y="8155"/>
                      <a:pt x="18130" y="8457"/>
                      <a:pt x="18182" y="8719"/>
                    </a:cubicBezTo>
                    <a:cubicBezTo>
                      <a:pt x="18316" y="9392"/>
                      <a:pt x="18254" y="9707"/>
                      <a:pt x="18232" y="9784"/>
                    </a:cubicBezTo>
                    <a:cubicBezTo>
                      <a:pt x="18230" y="9789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2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7"/>
                      <a:pt x="19516" y="15007"/>
                    </a:cubicBezTo>
                    <a:moveTo>
                      <a:pt x="2371" y="16155"/>
                    </a:moveTo>
                    <a:cubicBezTo>
                      <a:pt x="3030" y="15932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9"/>
                      <a:pt x="3367" y="9784"/>
                    </a:cubicBezTo>
                    <a:cubicBezTo>
                      <a:pt x="3346" y="9707"/>
                      <a:pt x="3283" y="9392"/>
                      <a:pt x="3418" y="8719"/>
                    </a:cubicBezTo>
                    <a:cubicBezTo>
                      <a:pt x="3470" y="8457"/>
                      <a:pt x="3439" y="8155"/>
                      <a:pt x="3347" y="7910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1"/>
                      <a:pt x="3649" y="4265"/>
                      <a:pt x="4133" y="4007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6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4"/>
                    </a:cubicBezTo>
                    <a:cubicBezTo>
                      <a:pt x="6045" y="3548"/>
                      <a:pt x="6096" y="3341"/>
                      <a:pt x="6165" y="3133"/>
                    </a:cubicBezTo>
                    <a:cubicBezTo>
                      <a:pt x="6225" y="2950"/>
                      <a:pt x="6289" y="2793"/>
                      <a:pt x="6351" y="2631"/>
                    </a:cubicBezTo>
                    <a:cubicBezTo>
                      <a:pt x="6046" y="2469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3"/>
                      <a:pt x="2130" y="5184"/>
                    </a:cubicBezTo>
                    <a:cubicBezTo>
                      <a:pt x="1700" y="6420"/>
                      <a:pt x="2212" y="7760"/>
                      <a:pt x="2464" y="8434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7"/>
                      <a:pt x="2084" y="15007"/>
                    </a:cubicBezTo>
                    <a:cubicBezTo>
                      <a:pt x="1191" y="15387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endParaRPr sz="1350" dirty="0">
                  <a:solidFill>
                    <a:prstClr val="black"/>
                  </a:solidFill>
                  <a:latin typeface="Avenir Next LT Pro" panose="020B050402020202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CDE870-0C74-011D-D504-C2CF8D296CE2}"/>
                </a:ext>
              </a:extLst>
            </p:cNvPr>
            <p:cNvGrpSpPr/>
            <p:nvPr/>
          </p:nvGrpSpPr>
          <p:grpSpPr>
            <a:xfrm>
              <a:off x="3631388" y="633048"/>
              <a:ext cx="2059810" cy="1040047"/>
              <a:chOff x="511683" y="3785789"/>
              <a:chExt cx="1285208" cy="10400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6712FD6-2ED9-CFE3-BFDB-A0B90190637C}"/>
                  </a:ext>
                </a:extLst>
              </p:cNvPr>
              <p:cNvSpPr/>
              <p:nvPr/>
            </p:nvSpPr>
            <p:spPr>
              <a:xfrm>
                <a:off x="534672" y="4210283"/>
                <a:ext cx="1262219" cy="615553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2">
                        <a:lumMod val="25000"/>
                      </a:schemeClr>
                    </a:solidFill>
                    <a:latin typeface="Avenir Next LT Pro" panose="020B0504020202020204" pitchFamily="34" charset="0"/>
                  </a:rPr>
                  <a:t>A vanguard of 23 graduates (from 1997 – 2019) leading across active duty, reserve, guard, and civilian sectors</a:t>
                </a:r>
                <a:r>
                  <a:rPr lang="en-US" sz="1000" dirty="0">
                    <a:solidFill>
                      <a:schemeClr val="bg2">
                        <a:lumMod val="25000"/>
                      </a:schemeClr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1E61DB-C1C6-5FD8-29FF-5BC67D449D8A}"/>
                  </a:ext>
                </a:extLst>
              </p:cNvPr>
              <p:cNvSpPr/>
              <p:nvPr/>
            </p:nvSpPr>
            <p:spPr>
              <a:xfrm>
                <a:off x="511683" y="3785789"/>
                <a:ext cx="1262219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accent2"/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JUNE 2025</a:t>
                </a:r>
              </a:p>
              <a:p>
                <a:pPr algn="r"/>
                <a:r>
                  <a:rPr lang="en-US" sz="1400" b="1" dirty="0">
                    <a:solidFill>
                      <a:schemeClr val="accent2"/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NGAC ESTABLISHED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336089D-1A5B-F939-8B92-9AEF1A5222FF}"/>
                </a:ext>
              </a:extLst>
            </p:cNvPr>
            <p:cNvGrpSpPr/>
            <p:nvPr/>
          </p:nvGrpSpPr>
          <p:grpSpPr>
            <a:xfrm>
              <a:off x="3668230" y="3107939"/>
              <a:ext cx="2022966" cy="1400636"/>
              <a:chOff x="534671" y="3714199"/>
              <a:chExt cx="1262219" cy="140063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7D6CDB4-C6E2-04E5-3063-BD9E85CC605D}"/>
                  </a:ext>
                </a:extLst>
              </p:cNvPr>
              <p:cNvSpPr/>
              <p:nvPr/>
            </p:nvSpPr>
            <p:spPr>
              <a:xfrm>
                <a:off x="534671" y="4345394"/>
                <a:ext cx="1262219" cy="76944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2">
                        <a:lumMod val="25000"/>
                      </a:schemeClr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Four leading statistically-based themes emerged (post active-duty work, support for grads in need, social activities, and professional development/mentorship).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13FD8C6-AAD8-711E-22D0-A2E4E4FBA8FB}"/>
                  </a:ext>
                </a:extLst>
              </p:cNvPr>
              <p:cNvSpPr/>
              <p:nvPr/>
            </p:nvSpPr>
            <p:spPr>
              <a:xfrm>
                <a:off x="544615" y="3714199"/>
                <a:ext cx="1251407" cy="64633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accent4"/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14 JULY 2025</a:t>
                </a:r>
              </a:p>
              <a:p>
                <a:pPr algn="r"/>
                <a:r>
                  <a:rPr lang="en-US" sz="1400" b="1" dirty="0">
                    <a:solidFill>
                      <a:schemeClr val="accent4"/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NGAC BRIEFED SURVEY RESULTS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CA438C-C3C3-49D4-F063-2AC06329A086}"/>
                </a:ext>
              </a:extLst>
            </p:cNvPr>
            <p:cNvGrpSpPr/>
            <p:nvPr/>
          </p:nvGrpSpPr>
          <p:grpSpPr>
            <a:xfrm>
              <a:off x="3666840" y="5807847"/>
              <a:ext cx="2040293" cy="892552"/>
              <a:chOff x="533803" y="3867627"/>
              <a:chExt cx="1273030" cy="89255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564B959-A763-4AD8-7F68-B80045A2B211}"/>
                  </a:ext>
                </a:extLst>
              </p:cNvPr>
              <p:cNvSpPr/>
              <p:nvPr/>
            </p:nvSpPr>
            <p:spPr>
              <a:xfrm>
                <a:off x="533803" y="4298514"/>
                <a:ext cx="1262219" cy="46166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2">
                        <a:lumMod val="25000"/>
                      </a:schemeClr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NGAC board presentations and meeting to plan remaining efforts for 2025 and map out 2026.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866AB2B-4B9B-44AB-67D6-B5BD82E239AC}"/>
                  </a:ext>
                </a:extLst>
              </p:cNvPr>
              <p:cNvSpPr/>
              <p:nvPr/>
            </p:nvSpPr>
            <p:spPr>
              <a:xfrm>
                <a:off x="544614" y="3867627"/>
                <a:ext cx="1262219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accent1"/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16-18 OCTOBER 2025</a:t>
                </a:r>
              </a:p>
              <a:p>
                <a:pPr algn="r"/>
                <a:r>
                  <a:rPr lang="en-US" sz="1400" b="1" dirty="0">
                    <a:solidFill>
                      <a:schemeClr val="accent1"/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NGAC ACTIVITIES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BF0D75E-4371-2FE6-7B39-1A6BC6175DB3}"/>
                </a:ext>
              </a:extLst>
            </p:cNvPr>
            <p:cNvGrpSpPr/>
            <p:nvPr/>
          </p:nvGrpSpPr>
          <p:grpSpPr>
            <a:xfrm>
              <a:off x="6518121" y="1826872"/>
              <a:ext cx="2027179" cy="1355541"/>
              <a:chOff x="518123" y="3706373"/>
              <a:chExt cx="1264848" cy="135554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84A5B99-F3B8-652C-89CE-CB68B9791AA4}"/>
                  </a:ext>
                </a:extLst>
              </p:cNvPr>
              <p:cNvSpPr/>
              <p:nvPr/>
            </p:nvSpPr>
            <p:spPr>
              <a:xfrm>
                <a:off x="520752" y="4138584"/>
                <a:ext cx="1262219" cy="923330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000" dirty="0">
                    <a:solidFill>
                      <a:schemeClr val="bg2">
                        <a:lumMod val="25000"/>
                      </a:schemeClr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Partnered with industry research expert to facilitate survey of 5K randomly selected NextGen (1995 to current) graduates, graciously funded by Jerry Bruni Graduate Engagement Fund.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6A7BE57-CA51-0766-16A9-119114AC46C3}"/>
                  </a:ext>
                </a:extLst>
              </p:cNvPr>
              <p:cNvSpPr/>
              <p:nvPr/>
            </p:nvSpPr>
            <p:spPr>
              <a:xfrm>
                <a:off x="518123" y="3706373"/>
                <a:ext cx="1262219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b="1" dirty="0">
                    <a:solidFill>
                      <a:schemeClr val="accent3"/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4-30 JUNE 2025</a:t>
                </a:r>
              </a:p>
              <a:p>
                <a:r>
                  <a:rPr lang="en-US" sz="1400" b="1" dirty="0">
                    <a:solidFill>
                      <a:schemeClr val="accent3"/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NEXTGEN SURVEY 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EF7FC7D-69FA-3559-36C4-FDB812A84751}"/>
                </a:ext>
              </a:extLst>
            </p:cNvPr>
            <p:cNvGrpSpPr/>
            <p:nvPr/>
          </p:nvGrpSpPr>
          <p:grpSpPr>
            <a:xfrm>
              <a:off x="6536730" y="4668306"/>
              <a:ext cx="2022966" cy="1122090"/>
              <a:chOff x="529734" y="4001326"/>
              <a:chExt cx="1262219" cy="112209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957FB9-D868-E283-7241-C0898FC84853}"/>
                  </a:ext>
                </a:extLst>
              </p:cNvPr>
              <p:cNvSpPr/>
              <p:nvPr/>
            </p:nvSpPr>
            <p:spPr>
              <a:xfrm>
                <a:off x="529734" y="4661751"/>
                <a:ext cx="1262219" cy="46166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bg2">
                        <a:lumMod val="25000"/>
                      </a:schemeClr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Mentorship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bg2">
                        <a:lumMod val="25000"/>
                      </a:schemeClr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Career/Life Transitions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bg2">
                        <a:lumMod val="25000"/>
                      </a:schemeClr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Social Connection/Activities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31D8489-8993-9DAB-D85E-A59E3653D915}"/>
                  </a:ext>
                </a:extLst>
              </p:cNvPr>
              <p:cNvSpPr/>
              <p:nvPr/>
            </p:nvSpPr>
            <p:spPr>
              <a:xfrm>
                <a:off x="529734" y="4001326"/>
                <a:ext cx="1262219" cy="64633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b="1" dirty="0">
                    <a:solidFill>
                      <a:schemeClr val="accent5"/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SEPTEMBER 2025</a:t>
                </a:r>
              </a:p>
              <a:p>
                <a:r>
                  <a:rPr lang="en-US" sz="1400" b="1" dirty="0">
                    <a:solidFill>
                      <a:schemeClr val="accent5"/>
                    </a:solidFill>
                    <a:latin typeface="Avenir Next LT Pro" panose="020B05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NGAC SUBCOMMITEES FORMED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39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CC0729-ADF8-9298-042F-12E46E44F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62" y="1648566"/>
            <a:ext cx="2743857" cy="4441562"/>
          </a:xfrm>
          <a:solidFill>
            <a:srgbClr val="003556"/>
          </a:solidFill>
          <a:ln>
            <a:solidFill>
              <a:srgbClr val="93A4A3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EAEBDC"/>
                </a:solidFill>
              </a:rPr>
              <a:t>Using 2022 grad survey data, NGAC focused on the top four themes initially. </a:t>
            </a:r>
          </a:p>
          <a:p>
            <a:pPr algn="ctr"/>
            <a:r>
              <a:rPr lang="en-US" dirty="0">
                <a:solidFill>
                  <a:srgbClr val="EAEBDC"/>
                </a:solidFill>
              </a:rPr>
              <a:t>They further narrowed down to three with the decision that the Association &amp; Foundation would best address “Support for USAFA Grads in Need.”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809FF-5DBA-BFA6-7319-7F920E636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425" y="1321069"/>
            <a:ext cx="8459013" cy="5096556"/>
          </a:xfrm>
          <a:prstGeom prst="rect">
            <a:avLst/>
          </a:prstGeom>
          <a:noFill/>
          <a:ln>
            <a:solidFill>
              <a:srgbClr val="93A4A3"/>
            </a:solidFill>
          </a:ln>
        </p:spPr>
      </p:pic>
    </p:spTree>
    <p:extLst>
      <p:ext uri="{BB962C8B-B14F-4D97-AF65-F5344CB8AC3E}">
        <p14:creationId xmlns:p14="http://schemas.microsoft.com/office/powerpoint/2010/main" val="187827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06934-D1E8-3437-11C4-53D6C085D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2AD6F71-6457-DE65-7714-556927C838BF}"/>
              </a:ext>
            </a:extLst>
          </p:cNvPr>
          <p:cNvSpPr/>
          <p:nvPr/>
        </p:nvSpPr>
        <p:spPr>
          <a:xfrm>
            <a:off x="551595" y="2487945"/>
            <a:ext cx="6059412" cy="3235356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E9F0C-8B16-675B-30C3-A178A67C2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967" y="1640473"/>
            <a:ext cx="11592909" cy="1024108"/>
          </a:xfrm>
          <a:noFill/>
        </p:spPr>
        <p:txBody>
          <a:bodyPr anchor="ctr">
            <a:normAutofit/>
          </a:bodyPr>
          <a:lstStyle/>
          <a:p>
            <a:r>
              <a:rPr lang="en-US" sz="3600" spc="100" dirty="0">
                <a:solidFill>
                  <a:schemeClr val="bg2"/>
                </a:solidFill>
              </a:rPr>
              <a:t>NextGen: From Insight to Activation</a:t>
            </a:r>
            <a:endParaRPr lang="en-US" sz="3600" b="0" spc="100" dirty="0">
              <a:solidFill>
                <a:schemeClr val="bg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7A398-EC7D-4962-C394-E1E2DF2E4436}"/>
              </a:ext>
            </a:extLst>
          </p:cNvPr>
          <p:cNvSpPr txBox="1">
            <a:spLocks/>
          </p:cNvSpPr>
          <p:nvPr/>
        </p:nvSpPr>
        <p:spPr>
          <a:xfrm>
            <a:off x="551595" y="2886841"/>
            <a:ext cx="4966336" cy="3386187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BE7E2"/>
                </a:solidFill>
                <a:latin typeface="Helvetica" pitchFamily="2" charset="0"/>
              </a:rPr>
              <a:t>NextGen Survey Top Themes: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EBE7E2"/>
                </a:solidFill>
                <a:latin typeface="Helvetica" pitchFamily="2" charset="0"/>
              </a:rPr>
              <a:t>Work after Active Duty (28%)</a:t>
            </a:r>
          </a:p>
          <a:p>
            <a:pPr>
              <a:lnSpc>
                <a:spcPct val="100000"/>
              </a:lnSpc>
            </a:pP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Support for Grads in Need (23%)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EBE7E2"/>
                </a:solidFill>
                <a:latin typeface="Helvetica" pitchFamily="2" charset="0"/>
              </a:rPr>
              <a:t>Social Activities (22%)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EBE7E2"/>
                </a:solidFill>
                <a:latin typeface="Helvetica" pitchFamily="2" charset="0"/>
              </a:rPr>
              <a:t>Professional Development (17%)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0C4D4D6-47E6-3D17-9FD7-1CAE3169FDB7}"/>
              </a:ext>
            </a:extLst>
          </p:cNvPr>
          <p:cNvSpPr txBox="1">
            <a:spLocks/>
          </p:cNvSpPr>
          <p:nvPr/>
        </p:nvSpPr>
        <p:spPr>
          <a:xfrm>
            <a:off x="6842231" y="3345897"/>
            <a:ext cx="4966336" cy="151945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BE7E2"/>
                </a:solidFill>
                <a:latin typeface="Helvetica" pitchFamily="2" charset="0"/>
              </a:rPr>
              <a:t>2026 Engagement Roadshow: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E5A92E"/>
                </a:solidFill>
                <a:latin typeface="Helvetica" pitchFamily="2" charset="0"/>
              </a:rPr>
              <a:t>Meeting Grads Where They Live, Work and Serve.</a:t>
            </a:r>
          </a:p>
        </p:txBody>
      </p:sp>
    </p:spTree>
    <p:extLst>
      <p:ext uri="{BB962C8B-B14F-4D97-AF65-F5344CB8AC3E}">
        <p14:creationId xmlns:p14="http://schemas.microsoft.com/office/powerpoint/2010/main" val="276087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5335-2AE4-87CD-57CD-D92BE292D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624" y="726147"/>
            <a:ext cx="10528451" cy="985424"/>
          </a:xfrm>
        </p:spPr>
        <p:txBody>
          <a:bodyPr>
            <a:normAutofit fontScale="90000"/>
          </a:bodyPr>
          <a:lstStyle/>
          <a:p>
            <a:r>
              <a:rPr lang="en-US" sz="3600" spc="100" dirty="0"/>
              <a:t>NGAC Sub-Committees formed to address top concerns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168F96-6D42-C57E-46C1-BB43F48EB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660339"/>
              </p:ext>
            </p:extLst>
          </p:nvPr>
        </p:nvGraphicFramePr>
        <p:xfrm>
          <a:off x="1500908" y="1539433"/>
          <a:ext cx="9437167" cy="509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40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5B2A-8B58-F639-E64C-B38B9F3F0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CB18-73D6-7C62-18FA-F30694357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624" y="726147"/>
            <a:ext cx="10829394" cy="985424"/>
          </a:xfrm>
        </p:spPr>
        <p:txBody>
          <a:bodyPr>
            <a:normAutofit/>
          </a:bodyPr>
          <a:lstStyle/>
          <a:p>
            <a:r>
              <a:rPr lang="en-US" sz="3600" spc="100" dirty="0"/>
              <a:t>Early wins and opportunities to improve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070832-27C6-81CA-27F4-75F80318C44C}"/>
              </a:ext>
            </a:extLst>
          </p:cNvPr>
          <p:cNvSpPr txBox="1">
            <a:spLocks/>
          </p:cNvSpPr>
          <p:nvPr/>
        </p:nvSpPr>
        <p:spPr>
          <a:xfrm>
            <a:off x="461181" y="2064122"/>
            <a:ext cx="5363140" cy="40638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rgbClr val="EAEBDC"/>
                </a:solidFill>
                <a:latin typeface="Avenir" panose="02000503020000020003"/>
              </a:rPr>
              <a:t>Early Wins</a:t>
            </a:r>
          </a:p>
          <a:p>
            <a:pPr marL="285750" indent="-285750"/>
            <a:r>
              <a:rPr lang="en-US" dirty="0">
                <a:solidFill>
                  <a:srgbClr val="EAEBDC"/>
                </a:solidFill>
                <a:latin typeface="Avenir" panose="02000503020000020003"/>
              </a:rPr>
              <a:t>More recent grad participation (over 80% of participants 1995 and more recent)</a:t>
            </a:r>
          </a:p>
          <a:p>
            <a:pPr marL="285750" indent="-285750"/>
            <a:r>
              <a:rPr lang="en-US" dirty="0">
                <a:solidFill>
                  <a:srgbClr val="EAEBDC"/>
                </a:solidFill>
                <a:latin typeface="Avenir" panose="02000503020000020003"/>
              </a:rPr>
              <a:t>Additions to Chapters’ leadership boards with more recent grads (i.e., LA Chapter)</a:t>
            </a:r>
          </a:p>
          <a:p>
            <a:pPr marL="285750" indent="-285750"/>
            <a:r>
              <a:rPr lang="en-US" dirty="0">
                <a:solidFill>
                  <a:srgbClr val="EAEBDC"/>
                </a:solidFill>
                <a:latin typeface="Avenir" panose="02000503020000020003"/>
              </a:rPr>
              <a:t>Over 100 registrants for each webinar; 3x viewers once webinars recorded and shared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7A3239-9DA2-9A6A-05DF-6E0154A223A8}"/>
              </a:ext>
            </a:extLst>
          </p:cNvPr>
          <p:cNvSpPr txBox="1">
            <a:spLocks/>
          </p:cNvSpPr>
          <p:nvPr/>
        </p:nvSpPr>
        <p:spPr>
          <a:xfrm>
            <a:off x="6367679" y="2067995"/>
            <a:ext cx="5363140" cy="40638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rgbClr val="EAEBDC"/>
                </a:solidFill>
                <a:latin typeface="Avenir" panose="02000503020000020003"/>
              </a:rPr>
              <a:t>Opportunities to Improve</a:t>
            </a:r>
          </a:p>
          <a:p>
            <a:pPr marL="285750" indent="-285750"/>
            <a:r>
              <a:rPr lang="en-US" dirty="0">
                <a:solidFill>
                  <a:srgbClr val="EAEBDC"/>
                </a:solidFill>
                <a:latin typeface="Avenir" panose="02000503020000020003"/>
              </a:rPr>
              <a:t>Earlier and proactive planning with Chapters</a:t>
            </a:r>
          </a:p>
          <a:p>
            <a:pPr marL="285750" indent="-285750"/>
            <a:r>
              <a:rPr lang="en-US" dirty="0">
                <a:solidFill>
                  <a:srgbClr val="EAEBDC"/>
                </a:solidFill>
                <a:latin typeface="Avenir" panose="02000503020000020003"/>
              </a:rPr>
              <a:t>Working more closely with CAS reps from NextGen classes</a:t>
            </a:r>
          </a:p>
          <a:p>
            <a:pPr marL="285750" indent="-285750"/>
            <a:r>
              <a:rPr lang="en-US" dirty="0">
                <a:solidFill>
                  <a:srgbClr val="EAEBDC"/>
                </a:solidFill>
                <a:latin typeface="Avenir" panose="02000503020000020003"/>
              </a:rPr>
              <a:t>Activating NextGen graduates to update contact information to help drive engagement and connection with USAFA and fellow alumni</a:t>
            </a:r>
          </a:p>
        </p:txBody>
      </p:sp>
    </p:spTree>
    <p:extLst>
      <p:ext uri="{BB962C8B-B14F-4D97-AF65-F5344CB8AC3E}">
        <p14:creationId xmlns:p14="http://schemas.microsoft.com/office/powerpoint/2010/main" val="12280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D7CFB-5DBF-EEE2-4E6E-C78CEC3B2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3F6CA-6A05-7DA4-261B-F81018349C39}"/>
              </a:ext>
            </a:extLst>
          </p:cNvPr>
          <p:cNvSpPr txBox="1"/>
          <p:nvPr/>
        </p:nvSpPr>
        <p:spPr>
          <a:xfrm>
            <a:off x="1067764" y="3075057"/>
            <a:ext cx="105995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EAEBDC"/>
                </a:solidFill>
              </a:rPr>
              <a:t>https://usafa.org/nextgen-advisory-council</a:t>
            </a:r>
          </a:p>
        </p:txBody>
      </p:sp>
    </p:spTree>
    <p:extLst>
      <p:ext uri="{BB962C8B-B14F-4D97-AF65-F5344CB8AC3E}">
        <p14:creationId xmlns:p14="http://schemas.microsoft.com/office/powerpoint/2010/main" val="106550560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6376</TotalTime>
  <Words>553</Words>
  <Application>Microsoft Office PowerPoint</Application>
  <PresentationFormat>Widescreen</PresentationFormat>
  <Paragraphs>73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</vt:lpstr>
      <vt:lpstr>Avenir Book</vt:lpstr>
      <vt:lpstr>Avenir Medium</vt:lpstr>
      <vt:lpstr>Avenir Next Condensed Demi Bold</vt:lpstr>
      <vt:lpstr>Avenir Next LT Pro</vt:lpstr>
      <vt:lpstr>Helvetica</vt:lpstr>
      <vt:lpstr>MAster</vt:lpstr>
      <vt:lpstr>NextGen Advisory Council</vt:lpstr>
      <vt:lpstr>PowerPoint Presentation</vt:lpstr>
      <vt:lpstr>PowerPoint Presentation</vt:lpstr>
      <vt:lpstr>PowerPoint Presentation</vt:lpstr>
      <vt:lpstr>NextGen: From Insight to Activation</vt:lpstr>
      <vt:lpstr>NGAC Sub-Committees formed to address top concerns</vt:lpstr>
      <vt:lpstr>Early wins and opportunities to improve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Brigette Harenda</dc:creator>
  <cp:lastModifiedBy>Thomas Hayden</cp:lastModifiedBy>
  <cp:revision>36</cp:revision>
  <cp:lastPrinted>2026-04-22T14:46:55Z</cp:lastPrinted>
  <dcterms:created xsi:type="dcterms:W3CDTF">2025-01-15T20:40:26Z</dcterms:created>
  <dcterms:modified xsi:type="dcterms:W3CDTF">2026-04-22T14:48:58Z</dcterms:modified>
</cp:coreProperties>
</file>